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4" r:id="rId4"/>
    <p:sldMasterId id="2147483675" r:id="rId5"/>
    <p:sldMasterId id="2147483676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</p:sldIdLst>
  <p:sldSz cy="5143500" cx="9144000"/>
  <p:notesSz cx="6858000" cy="9144000"/>
  <p:embeddedFontLst>
    <p:embeddedFont>
      <p:font typeface="Roboto Slab"/>
      <p:regular r:id="rId51"/>
      <p:bold r:id="rId52"/>
    </p:embeddedFont>
    <p:embeddedFont>
      <p:font typeface="Roboto Slab Light"/>
      <p:regular r:id="rId53"/>
      <p:bold r:id="rId54"/>
    </p:embeddedFont>
    <p:embeddedFont>
      <p:font typeface="Roboto"/>
      <p:regular r:id="rId55"/>
      <p:bold r:id="rId56"/>
      <p:italic r:id="rId57"/>
      <p:boldItalic r:id="rId5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9" Type="http://schemas.openxmlformats.org/officeDocument/2006/relationships/slide" Target="slides/slide42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font" Target="fonts/RobotoSlab-regular.fntdata"/><Relationship Id="rId50" Type="http://schemas.openxmlformats.org/officeDocument/2006/relationships/slide" Target="slides/slide43.xml"/><Relationship Id="rId53" Type="http://schemas.openxmlformats.org/officeDocument/2006/relationships/font" Target="fonts/RobotoSlabLight-regular.fntdata"/><Relationship Id="rId52" Type="http://schemas.openxmlformats.org/officeDocument/2006/relationships/font" Target="fonts/RobotoSlab-bold.fntdata"/><Relationship Id="rId11" Type="http://schemas.openxmlformats.org/officeDocument/2006/relationships/slide" Target="slides/slide4.xml"/><Relationship Id="rId55" Type="http://schemas.openxmlformats.org/officeDocument/2006/relationships/font" Target="fonts/Roboto-regular.fntdata"/><Relationship Id="rId10" Type="http://schemas.openxmlformats.org/officeDocument/2006/relationships/slide" Target="slides/slide3.xml"/><Relationship Id="rId54" Type="http://schemas.openxmlformats.org/officeDocument/2006/relationships/font" Target="fonts/RobotoSlabLight-bold.fntdata"/><Relationship Id="rId13" Type="http://schemas.openxmlformats.org/officeDocument/2006/relationships/slide" Target="slides/slide6.xml"/><Relationship Id="rId57" Type="http://schemas.openxmlformats.org/officeDocument/2006/relationships/font" Target="fonts/Roboto-italic.fntdata"/><Relationship Id="rId12" Type="http://schemas.openxmlformats.org/officeDocument/2006/relationships/slide" Target="slides/slide5.xml"/><Relationship Id="rId56" Type="http://schemas.openxmlformats.org/officeDocument/2006/relationships/font" Target="fonts/Roboto-bold.fntdata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58" Type="http://schemas.openxmlformats.org/officeDocument/2006/relationships/font" Target="fonts/Roboto-boldItalic.fntdata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57ac5a38e8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57ac5a38e8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g57ac5a38e8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8676489388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8676489388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Communication between FTDI/USB chip and Main microcontroller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8676489388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8676489388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someone doesn’t know what an example of a USB is...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8676489388_0_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8676489388_0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Used to show where SPI connections are made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894346385f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894346385f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894346385f_1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894346385f_1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894346385f_2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894346385f_2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8c5ae80cc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8c5ae80cc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SideBar before command line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894346385f_2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894346385f_2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SideBar before command line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894346385f_2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894346385f_2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894346385f_2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894346385f_2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9e05124a8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9e05124a8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894346385f_2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894346385f_2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HyperLink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8b95ca1fff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8b95ca1fff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Font (Double check week 1 and week 2 for fonts)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8b95ca1fff_1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8b95ca1fff_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8b95ca1fff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8b95ca1fff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Inches 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8b95ca1fff_1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8b95ca1fff_1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8b95ca1fff_1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8b95ca1fff_1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Could need to use browse feature before going through available tab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8b95ca1fff_1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8b95ca1fff_1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90565373e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90565373e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8b95ca1fff_1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8b95ca1fff_1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8b95ca1fff_1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8b95ca1fff_1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9e05124a8f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9e05124a8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8b95ca1fff_1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8b95ca1fff_1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8b95ca1fff_1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8b95ca1fff_1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right click to move 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8b95ca1fff_1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8b95ca1fff_1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8b95ca1fff_1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8b95ca1fff_1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First bulletpoint</a:t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8b95ca1fff_1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8b95ca1fff_1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After nets have separate step on labels</a:t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8b95ca1fff_1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8b95ca1fff_1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90565373e1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90565373e1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After nets have separate step on labels</a:t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90565373e1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90565373e1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After nets have separate step on labels</a:t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90565373e1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90565373e1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After nets have separate step on labels</a:t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90565373e1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90565373e1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867648938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867648938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8b95ca1fff_1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8b95ca1fff_1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8b95ca1fff_1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8b95ca1fff_1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8b95ca1fff_1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8b95ca1fff_1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8676489388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8676489388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 to GitHub for lab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8676489388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8676489388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Most communication that happens in embedded devices uses Serial interfaces to save wires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8676489388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8676489388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Output updates on the rising edge of the clock signal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e6fb1e7de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e6fb1e7de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8676489388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8676489388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Uses:  AVR ICSPs, RoboRacing and IGVC Radio Modules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8676489388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8676489388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RoboCup Gyroscopes, RoboRacing and Sumo (?) Distance sensors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Relationship Id="rId3" Type="http://schemas.openxmlformats.org/officeDocument/2006/relationships/image" Target="../media/image5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Relationship Id="rId3" Type="http://schemas.openxmlformats.org/officeDocument/2006/relationships/image" Target="../media/image5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Relationship Id="rId3" Type="http://schemas.openxmlformats.org/officeDocument/2006/relationships/image" Target="../media/image5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Relationship Id="rId3" Type="http://schemas.openxmlformats.org/officeDocument/2006/relationships/image" Target="../media/image5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4"/>
          <p:cNvSpPr txBox="1"/>
          <p:nvPr>
            <p:ph type="title"/>
          </p:nvPr>
        </p:nvSpPr>
        <p:spPr>
          <a:xfrm>
            <a:off x="2743200" y="1600200"/>
            <a:ext cx="5943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 Slab"/>
              <a:buNone/>
              <a:defRPr b="1" i="0" sz="3600" u="none" cap="none" strike="noStrik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indent="0"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 Slab"/>
              <a:buNone/>
              <a:defRPr b="1" sz="36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indent="0"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 Slab"/>
              <a:buNone/>
              <a:defRPr b="1" sz="36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indent="0"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 Slab"/>
              <a:buNone/>
              <a:defRPr b="1" sz="36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indent="0"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 Slab"/>
              <a:buNone/>
              <a:defRPr b="1" sz="36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indent="0"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 Slab"/>
              <a:buNone/>
              <a:defRPr b="1" sz="36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indent="0"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 Slab"/>
              <a:buNone/>
              <a:defRPr b="1" sz="36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indent="0"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 Slab"/>
              <a:buNone/>
              <a:defRPr b="1" sz="36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indent="0"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 Slab"/>
              <a:buNone/>
              <a:defRPr b="1" sz="36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53" name="Google Shape;53;p14"/>
          <p:cNvSpPr txBox="1"/>
          <p:nvPr>
            <p:ph idx="1" type="subTitle"/>
          </p:nvPr>
        </p:nvSpPr>
        <p:spPr>
          <a:xfrm>
            <a:off x="2743200" y="2286000"/>
            <a:ext cx="5943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888888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888888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888888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888888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888888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888888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888888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888888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888888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pic>
        <p:nvPicPr>
          <p:cNvPr id="54" name="Google Shape;54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200" y="685800"/>
            <a:ext cx="1828800" cy="3044953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4"/>
          <p:cNvSpPr/>
          <p:nvPr/>
        </p:nvSpPr>
        <p:spPr>
          <a:xfrm>
            <a:off x="0" y="0"/>
            <a:ext cx="9144000" cy="548700"/>
          </a:xfrm>
          <a:prstGeom prst="rect">
            <a:avLst/>
          </a:prstGeom>
          <a:gradFill>
            <a:gsLst>
              <a:gs pos="0">
                <a:srgbClr val="4D4D4D"/>
              </a:gs>
              <a:gs pos="100000">
                <a:srgbClr val="000000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6" name="Google Shape;5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100584"/>
            <a:ext cx="2628898" cy="2926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esentation Title">
  <p:cSld name="CUSTOM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5"/>
          <p:cNvSpPr txBox="1"/>
          <p:nvPr>
            <p:ph type="title"/>
          </p:nvPr>
        </p:nvSpPr>
        <p:spPr>
          <a:xfrm>
            <a:off x="457200" y="685800"/>
            <a:ext cx="52578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4800"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4800">
                <a:latin typeface="Roboto Slab"/>
                <a:ea typeface="Roboto Slab"/>
                <a:cs typeface="Roboto Slab"/>
                <a:sym typeface="Roboto Slab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4800">
                <a:latin typeface="Roboto Slab"/>
                <a:ea typeface="Roboto Slab"/>
                <a:cs typeface="Roboto Slab"/>
                <a:sym typeface="Roboto Slab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4800">
                <a:latin typeface="Roboto Slab"/>
                <a:ea typeface="Roboto Slab"/>
                <a:cs typeface="Roboto Slab"/>
                <a:sym typeface="Roboto Slab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4800">
                <a:latin typeface="Roboto Slab"/>
                <a:ea typeface="Roboto Slab"/>
                <a:cs typeface="Roboto Slab"/>
                <a:sym typeface="Roboto Slab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4800">
                <a:latin typeface="Roboto Slab"/>
                <a:ea typeface="Roboto Slab"/>
                <a:cs typeface="Roboto Slab"/>
                <a:sym typeface="Roboto Slab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4800">
                <a:latin typeface="Roboto Slab"/>
                <a:ea typeface="Roboto Slab"/>
                <a:cs typeface="Roboto Slab"/>
                <a:sym typeface="Roboto Slab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4800">
                <a:latin typeface="Roboto Slab"/>
                <a:ea typeface="Roboto Slab"/>
                <a:cs typeface="Roboto Slab"/>
                <a:sym typeface="Roboto Slab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4800"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59" name="Google Shape;59;p15"/>
          <p:cNvSpPr txBox="1"/>
          <p:nvPr>
            <p:ph idx="1" type="subTitle"/>
          </p:nvPr>
        </p:nvSpPr>
        <p:spPr>
          <a:xfrm>
            <a:off x="453300" y="2057400"/>
            <a:ext cx="52578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888888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888888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888888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888888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888888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888888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888888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888888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888888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60" name="Google Shape;60;p15"/>
          <p:cNvSpPr/>
          <p:nvPr/>
        </p:nvSpPr>
        <p:spPr>
          <a:xfrm>
            <a:off x="0" y="3493008"/>
            <a:ext cx="9144000" cy="1645800"/>
          </a:xfrm>
          <a:prstGeom prst="rect">
            <a:avLst/>
          </a:prstGeom>
          <a:gradFill>
            <a:gsLst>
              <a:gs pos="0">
                <a:srgbClr val="4D4D4D"/>
              </a:gs>
              <a:gs pos="100000">
                <a:srgbClr val="000000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61;p15"/>
          <p:cNvSpPr txBox="1"/>
          <p:nvPr/>
        </p:nvSpPr>
        <p:spPr>
          <a:xfrm>
            <a:off x="365760" y="4572000"/>
            <a:ext cx="2743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rPr>
              <a:t>www.robojackets.org</a:t>
            </a:r>
            <a:endParaRPr i="1" sz="1800">
              <a:solidFill>
                <a:schemeClr val="lt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62" name="Google Shape;62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715000" y="0"/>
            <a:ext cx="2743200" cy="457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3886200"/>
            <a:ext cx="5257799" cy="5833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6"/>
          <p:cNvSpPr txBox="1"/>
          <p:nvPr>
            <p:ph idx="1" type="body"/>
          </p:nvPr>
        </p:nvSpPr>
        <p:spPr>
          <a:xfrm>
            <a:off x="457200" y="1371594"/>
            <a:ext cx="8001000" cy="32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•"/>
              <a:defRPr i="0" sz="2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810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•"/>
              <a:defRPr i="0" sz="2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810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•"/>
              <a:defRPr i="0" sz="2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810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•"/>
              <a:defRPr i="0" sz="2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810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•"/>
              <a:defRPr i="0" sz="2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810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•"/>
              <a:defRPr i="0" sz="2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810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•"/>
              <a:defRPr i="0" sz="2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810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•"/>
              <a:defRPr i="0" sz="2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810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•"/>
              <a:defRPr i="0" sz="2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66" name="Google Shape;66;p16"/>
          <p:cNvSpPr txBox="1"/>
          <p:nvPr>
            <p:ph type="title"/>
          </p:nvPr>
        </p:nvSpPr>
        <p:spPr>
          <a:xfrm>
            <a:off x="457200" y="685800"/>
            <a:ext cx="8001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Font typeface="Roboto Slab"/>
              <a:buNone/>
              <a:defRPr b="1" i="0" sz="3600" u="none" cap="none" strike="noStrike">
                <a:latin typeface="Roboto Slab"/>
                <a:ea typeface="Roboto Slab"/>
                <a:cs typeface="Roboto Slab"/>
                <a:sym typeface="Roboto Slab"/>
              </a:defRPr>
            </a:lvl1pPr>
            <a:lvl2pPr indent="0"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Font typeface="Roboto Slab"/>
              <a:buNone/>
              <a:defRPr b="1" sz="3600">
                <a:latin typeface="Roboto Slab"/>
                <a:ea typeface="Roboto Slab"/>
                <a:cs typeface="Roboto Slab"/>
                <a:sym typeface="Roboto Slab"/>
              </a:defRPr>
            </a:lvl2pPr>
            <a:lvl3pPr indent="0"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Font typeface="Roboto Slab"/>
              <a:buNone/>
              <a:defRPr b="1" sz="3600">
                <a:latin typeface="Roboto Slab"/>
                <a:ea typeface="Roboto Slab"/>
                <a:cs typeface="Roboto Slab"/>
                <a:sym typeface="Roboto Slab"/>
              </a:defRPr>
            </a:lvl3pPr>
            <a:lvl4pPr indent="0"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Font typeface="Roboto Slab"/>
              <a:buNone/>
              <a:defRPr b="1" sz="3600">
                <a:latin typeface="Roboto Slab"/>
                <a:ea typeface="Roboto Slab"/>
                <a:cs typeface="Roboto Slab"/>
                <a:sym typeface="Roboto Slab"/>
              </a:defRPr>
            </a:lvl4pPr>
            <a:lvl5pPr indent="0"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Font typeface="Roboto Slab"/>
              <a:buNone/>
              <a:defRPr b="1" sz="3600">
                <a:latin typeface="Roboto Slab"/>
                <a:ea typeface="Roboto Slab"/>
                <a:cs typeface="Roboto Slab"/>
                <a:sym typeface="Roboto Slab"/>
              </a:defRPr>
            </a:lvl5pPr>
            <a:lvl6pPr indent="0"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Font typeface="Roboto Slab"/>
              <a:buNone/>
              <a:defRPr b="1" sz="3600">
                <a:latin typeface="Roboto Slab"/>
                <a:ea typeface="Roboto Slab"/>
                <a:cs typeface="Roboto Slab"/>
                <a:sym typeface="Roboto Slab"/>
              </a:defRPr>
            </a:lvl6pPr>
            <a:lvl7pPr indent="0"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Font typeface="Roboto Slab"/>
              <a:buNone/>
              <a:defRPr b="1" sz="3600">
                <a:latin typeface="Roboto Slab"/>
                <a:ea typeface="Roboto Slab"/>
                <a:cs typeface="Roboto Slab"/>
                <a:sym typeface="Roboto Slab"/>
              </a:defRPr>
            </a:lvl7pPr>
            <a:lvl8pPr indent="0"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Font typeface="Roboto Slab"/>
              <a:buNone/>
              <a:defRPr b="1" sz="3600">
                <a:latin typeface="Roboto Slab"/>
                <a:ea typeface="Roboto Slab"/>
                <a:cs typeface="Roboto Slab"/>
                <a:sym typeface="Roboto Slab"/>
              </a:defRPr>
            </a:lvl8pPr>
            <a:lvl9pPr indent="0"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Font typeface="Roboto Slab"/>
              <a:buNone/>
              <a:defRPr b="1" sz="3600"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67" name="Google Shape;67;p16"/>
          <p:cNvSpPr/>
          <p:nvPr/>
        </p:nvSpPr>
        <p:spPr>
          <a:xfrm>
            <a:off x="0" y="0"/>
            <a:ext cx="9144000" cy="548700"/>
          </a:xfrm>
          <a:prstGeom prst="rect">
            <a:avLst/>
          </a:prstGeom>
          <a:gradFill>
            <a:gsLst>
              <a:gs pos="0">
                <a:srgbClr val="4D4D4D"/>
              </a:gs>
              <a:gs pos="100000">
                <a:srgbClr val="000000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8" name="Google Shape;68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200" y="100584"/>
            <a:ext cx="2628898" cy="2926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X2">
  <p:cSld name="OBJECT_1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 txBox="1"/>
          <p:nvPr>
            <p:ph idx="1" type="body"/>
          </p:nvPr>
        </p:nvSpPr>
        <p:spPr>
          <a:xfrm>
            <a:off x="457200" y="1371594"/>
            <a:ext cx="4005000" cy="32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•"/>
              <a:defRPr i="0" sz="2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810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•"/>
              <a:defRPr i="0" sz="2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810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•"/>
              <a:defRPr i="0" sz="2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810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•"/>
              <a:defRPr i="0" sz="2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810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•"/>
              <a:defRPr i="0" sz="2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810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•"/>
              <a:defRPr i="0" sz="2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810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•"/>
              <a:defRPr i="0" sz="2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810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•"/>
              <a:defRPr i="0" sz="2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810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•"/>
              <a:defRPr i="0" sz="2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1" name="Google Shape;71;p17"/>
          <p:cNvSpPr txBox="1"/>
          <p:nvPr>
            <p:ph type="title"/>
          </p:nvPr>
        </p:nvSpPr>
        <p:spPr>
          <a:xfrm>
            <a:off x="457200" y="685800"/>
            <a:ext cx="8001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Font typeface="Roboto Slab"/>
              <a:buNone/>
              <a:defRPr b="1" i="0" sz="3600" u="none" cap="none" strike="noStrike">
                <a:latin typeface="Roboto Slab"/>
                <a:ea typeface="Roboto Slab"/>
                <a:cs typeface="Roboto Slab"/>
                <a:sym typeface="Roboto Slab"/>
              </a:defRPr>
            </a:lvl1pPr>
            <a:lvl2pPr indent="0"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Font typeface="Roboto Slab"/>
              <a:buNone/>
              <a:defRPr b="1" sz="3600">
                <a:latin typeface="Roboto Slab"/>
                <a:ea typeface="Roboto Slab"/>
                <a:cs typeface="Roboto Slab"/>
                <a:sym typeface="Roboto Slab"/>
              </a:defRPr>
            </a:lvl2pPr>
            <a:lvl3pPr indent="0"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Font typeface="Roboto Slab"/>
              <a:buNone/>
              <a:defRPr b="1" sz="3600">
                <a:latin typeface="Roboto Slab"/>
                <a:ea typeface="Roboto Slab"/>
                <a:cs typeface="Roboto Slab"/>
                <a:sym typeface="Roboto Slab"/>
              </a:defRPr>
            </a:lvl3pPr>
            <a:lvl4pPr indent="0"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Font typeface="Roboto Slab"/>
              <a:buNone/>
              <a:defRPr b="1" sz="3600">
                <a:latin typeface="Roboto Slab"/>
                <a:ea typeface="Roboto Slab"/>
                <a:cs typeface="Roboto Slab"/>
                <a:sym typeface="Roboto Slab"/>
              </a:defRPr>
            </a:lvl4pPr>
            <a:lvl5pPr indent="0"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Font typeface="Roboto Slab"/>
              <a:buNone/>
              <a:defRPr b="1" sz="3600">
                <a:latin typeface="Roboto Slab"/>
                <a:ea typeface="Roboto Slab"/>
                <a:cs typeface="Roboto Slab"/>
                <a:sym typeface="Roboto Slab"/>
              </a:defRPr>
            </a:lvl5pPr>
            <a:lvl6pPr indent="0"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Font typeface="Roboto Slab"/>
              <a:buNone/>
              <a:defRPr b="1" sz="3600">
                <a:latin typeface="Roboto Slab"/>
                <a:ea typeface="Roboto Slab"/>
                <a:cs typeface="Roboto Slab"/>
                <a:sym typeface="Roboto Slab"/>
              </a:defRPr>
            </a:lvl6pPr>
            <a:lvl7pPr indent="0"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Font typeface="Roboto Slab"/>
              <a:buNone/>
              <a:defRPr b="1" sz="3600">
                <a:latin typeface="Roboto Slab"/>
                <a:ea typeface="Roboto Slab"/>
                <a:cs typeface="Roboto Slab"/>
                <a:sym typeface="Roboto Slab"/>
              </a:defRPr>
            </a:lvl7pPr>
            <a:lvl8pPr indent="0"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Font typeface="Roboto Slab"/>
              <a:buNone/>
              <a:defRPr b="1" sz="3600">
                <a:latin typeface="Roboto Slab"/>
                <a:ea typeface="Roboto Slab"/>
                <a:cs typeface="Roboto Slab"/>
                <a:sym typeface="Roboto Slab"/>
              </a:defRPr>
            </a:lvl8pPr>
            <a:lvl9pPr indent="0"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Font typeface="Roboto Slab"/>
              <a:buNone/>
              <a:defRPr b="1" sz="3600"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72" name="Google Shape;72;p17"/>
          <p:cNvSpPr/>
          <p:nvPr/>
        </p:nvSpPr>
        <p:spPr>
          <a:xfrm>
            <a:off x="0" y="0"/>
            <a:ext cx="9144000" cy="548700"/>
          </a:xfrm>
          <a:prstGeom prst="rect">
            <a:avLst/>
          </a:prstGeom>
          <a:gradFill>
            <a:gsLst>
              <a:gs pos="0">
                <a:srgbClr val="4D4D4D"/>
              </a:gs>
              <a:gs pos="100000">
                <a:srgbClr val="000000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3" name="Google Shape;73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200" y="100584"/>
            <a:ext cx="2628898" cy="292608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7"/>
          <p:cNvSpPr txBox="1"/>
          <p:nvPr>
            <p:ph idx="2" type="body"/>
          </p:nvPr>
        </p:nvSpPr>
        <p:spPr>
          <a:xfrm>
            <a:off x="4462200" y="1371594"/>
            <a:ext cx="4005000" cy="32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•"/>
              <a:defRPr i="0" sz="2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810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•"/>
              <a:defRPr i="0" sz="2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810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•"/>
              <a:defRPr i="0" sz="2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810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•"/>
              <a:defRPr i="0" sz="2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810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•"/>
              <a:defRPr i="0" sz="2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810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•"/>
              <a:defRPr i="0" sz="2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810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•"/>
              <a:defRPr i="0" sz="2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810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•"/>
              <a:defRPr i="0" sz="2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810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•"/>
              <a:defRPr i="0" sz="2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USTOM_2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8"/>
          <p:cNvSpPr/>
          <p:nvPr/>
        </p:nvSpPr>
        <p:spPr>
          <a:xfrm>
            <a:off x="0" y="0"/>
            <a:ext cx="3538800" cy="5148000"/>
          </a:xfrm>
          <a:prstGeom prst="rect">
            <a:avLst/>
          </a:prstGeom>
          <a:gradFill>
            <a:gsLst>
              <a:gs pos="0">
                <a:srgbClr val="424242"/>
              </a:gs>
              <a:gs pos="100000">
                <a:srgbClr val="01010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18"/>
          <p:cNvSpPr txBox="1"/>
          <p:nvPr>
            <p:ph type="title"/>
          </p:nvPr>
        </p:nvSpPr>
        <p:spPr>
          <a:xfrm>
            <a:off x="457200" y="685800"/>
            <a:ext cx="2349300" cy="11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78" name="Google Shape;78;p18"/>
          <p:cNvSpPr txBox="1"/>
          <p:nvPr>
            <p:ph idx="1" type="subTitle"/>
          </p:nvPr>
        </p:nvSpPr>
        <p:spPr>
          <a:xfrm>
            <a:off x="457200" y="3200400"/>
            <a:ext cx="23493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i="1" sz="24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i="1" sz="24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i="1" sz="24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i="1" sz="24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i="1" sz="24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i="1" sz="24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i="1" sz="24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i="1" sz="24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i="1" sz="24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pic>
        <p:nvPicPr>
          <p:cNvPr id="79" name="Google Shape;79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200" y="100584"/>
            <a:ext cx="2628898" cy="2926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_HEADER_1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9"/>
          <p:cNvSpPr txBox="1"/>
          <p:nvPr>
            <p:ph type="title"/>
          </p:nvPr>
        </p:nvSpPr>
        <p:spPr>
          <a:xfrm>
            <a:off x="2599200" y="1617819"/>
            <a:ext cx="6057900" cy="681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Roboto Slab"/>
              <a:buNone/>
              <a:defRPr i="0" sz="4500" u="none" cap="none" strike="noStrik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2" name="Google Shape;82;p19"/>
          <p:cNvSpPr txBox="1"/>
          <p:nvPr>
            <p:ph idx="1" type="body"/>
          </p:nvPr>
        </p:nvSpPr>
        <p:spPr>
          <a:xfrm>
            <a:off x="2599200" y="2573925"/>
            <a:ext cx="6642000" cy="6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Roboto"/>
              <a:buNone/>
              <a:defRPr b="1" i="0" sz="1800" u="none" cap="none" strike="noStrik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Roboto"/>
              <a:buNone/>
              <a:defRPr b="1" i="0" sz="1500" u="none" cap="none" strike="noStrik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350"/>
              <a:buFont typeface="Roboto"/>
              <a:buNone/>
              <a:defRPr b="1" i="0" sz="1350" u="none" cap="none" strike="noStrik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Roboto"/>
              <a:buNone/>
              <a:defRPr b="1" i="0" sz="1200" u="none" cap="none" strike="noStrik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Roboto"/>
              <a:buNone/>
              <a:defRPr b="1" i="0" sz="1200" u="none" cap="none" strike="noStrik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Roboto"/>
              <a:buNone/>
              <a:defRPr b="1" i="0" sz="1200" u="none" cap="none" strike="noStrik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Roboto"/>
              <a:buNone/>
              <a:defRPr b="1" i="0" sz="1200" u="none" cap="none" strike="noStrik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Roboto"/>
              <a:buNone/>
              <a:defRPr b="1" i="0" sz="1200" u="none" cap="none" strike="noStrik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Roboto"/>
              <a:buNone/>
              <a:defRPr b="1" i="0" sz="1200" u="none" cap="none" strike="noStrik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3" name="Google Shape;83;p19"/>
          <p:cNvSpPr/>
          <p:nvPr/>
        </p:nvSpPr>
        <p:spPr>
          <a:xfrm>
            <a:off x="0" y="4130376"/>
            <a:ext cx="9144000" cy="1013100"/>
          </a:xfrm>
          <a:prstGeom prst="rect">
            <a:avLst/>
          </a:prstGeom>
          <a:gradFill>
            <a:gsLst>
              <a:gs pos="0">
                <a:srgbClr val="424242"/>
              </a:gs>
              <a:gs pos="100000">
                <a:srgbClr val="010101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4" name="Google Shape;84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90525" y="4419854"/>
            <a:ext cx="4292375" cy="47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5475" y="576724"/>
            <a:ext cx="1667949" cy="28306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SECTION_HEADER_2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0"/>
          <p:cNvSpPr txBox="1"/>
          <p:nvPr>
            <p:ph type="title"/>
          </p:nvPr>
        </p:nvSpPr>
        <p:spPr>
          <a:xfrm>
            <a:off x="2599200" y="1617819"/>
            <a:ext cx="6057900" cy="681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Roboto Slab"/>
              <a:buNone/>
              <a:defRPr i="0" sz="4500" u="none" cap="none" strike="noStrik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8" name="Google Shape;88;p20"/>
          <p:cNvSpPr txBox="1"/>
          <p:nvPr>
            <p:ph idx="1" type="body"/>
          </p:nvPr>
        </p:nvSpPr>
        <p:spPr>
          <a:xfrm>
            <a:off x="2599200" y="2573925"/>
            <a:ext cx="6642000" cy="6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Roboto"/>
              <a:buNone/>
              <a:defRPr b="1" i="0" sz="1800" u="none" cap="none" strike="noStrik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Roboto"/>
              <a:buNone/>
              <a:defRPr b="1" i="0" sz="1500" u="none" cap="none" strike="noStrik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350"/>
              <a:buFont typeface="Roboto"/>
              <a:buNone/>
              <a:defRPr b="1" i="0" sz="1350" u="none" cap="none" strike="noStrik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Roboto"/>
              <a:buNone/>
              <a:defRPr b="1" i="0" sz="1200" u="none" cap="none" strike="noStrik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Roboto"/>
              <a:buNone/>
              <a:defRPr b="1" i="0" sz="1200" u="none" cap="none" strike="noStrik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Roboto"/>
              <a:buNone/>
              <a:defRPr b="1" i="0" sz="1200" u="none" cap="none" strike="noStrik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Roboto"/>
              <a:buNone/>
              <a:defRPr b="1" i="0" sz="1200" u="none" cap="none" strike="noStrik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Roboto"/>
              <a:buNone/>
              <a:defRPr b="1" i="0" sz="1200" u="none" cap="none" strike="noStrik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Roboto"/>
              <a:buNone/>
              <a:defRPr b="1" i="0" sz="1200" u="none" cap="none" strike="noStrik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9" name="Google Shape;89;p20"/>
          <p:cNvSpPr/>
          <p:nvPr/>
        </p:nvSpPr>
        <p:spPr>
          <a:xfrm>
            <a:off x="0" y="4130376"/>
            <a:ext cx="9144000" cy="1013100"/>
          </a:xfrm>
          <a:prstGeom prst="rect">
            <a:avLst/>
          </a:prstGeom>
          <a:gradFill>
            <a:gsLst>
              <a:gs pos="0">
                <a:srgbClr val="424242"/>
              </a:gs>
              <a:gs pos="100000">
                <a:srgbClr val="010101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0" name="Google Shape;90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90525" y="4419854"/>
            <a:ext cx="4292375" cy="47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5475" y="576724"/>
            <a:ext cx="1667949" cy="28306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2"/>
          <p:cNvSpPr txBox="1"/>
          <p:nvPr>
            <p:ph type="title"/>
          </p:nvPr>
        </p:nvSpPr>
        <p:spPr>
          <a:xfrm>
            <a:off x="2599200" y="1617819"/>
            <a:ext cx="6057900" cy="681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Roboto Slab"/>
              <a:buNone/>
              <a:defRPr i="0" sz="4500" u="none" cap="none" strike="noStrik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97" name="Google Shape;97;p22"/>
          <p:cNvSpPr txBox="1"/>
          <p:nvPr>
            <p:ph idx="1" type="body"/>
          </p:nvPr>
        </p:nvSpPr>
        <p:spPr>
          <a:xfrm>
            <a:off x="2599200" y="2573925"/>
            <a:ext cx="6642000" cy="6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Roboto"/>
              <a:buNone/>
              <a:defRPr b="1" i="0" sz="1800" u="none" cap="none" strike="noStrik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Roboto"/>
              <a:buNone/>
              <a:defRPr b="1" i="0" sz="1500" u="none" cap="none" strike="noStrik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350"/>
              <a:buFont typeface="Roboto"/>
              <a:buNone/>
              <a:defRPr b="1" i="0" sz="1350" u="none" cap="none" strike="noStrik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Roboto"/>
              <a:buNone/>
              <a:defRPr b="1" i="0" sz="1200" u="none" cap="none" strike="noStrik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Roboto"/>
              <a:buNone/>
              <a:defRPr b="1" i="0" sz="1200" u="none" cap="none" strike="noStrik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Roboto"/>
              <a:buNone/>
              <a:defRPr b="1" i="0" sz="1200" u="none" cap="none" strike="noStrik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Roboto"/>
              <a:buNone/>
              <a:defRPr b="1" i="0" sz="1200" u="none" cap="none" strike="noStrik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Roboto"/>
              <a:buNone/>
              <a:defRPr b="1" i="0" sz="1200" u="none" cap="none" strike="noStrik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Roboto"/>
              <a:buNone/>
              <a:defRPr b="1" i="0" sz="1200" u="none" cap="none" strike="noStrik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98" name="Google Shape;98;p22"/>
          <p:cNvSpPr/>
          <p:nvPr/>
        </p:nvSpPr>
        <p:spPr>
          <a:xfrm>
            <a:off x="0" y="4130376"/>
            <a:ext cx="9144000" cy="1013100"/>
          </a:xfrm>
          <a:prstGeom prst="rect">
            <a:avLst/>
          </a:prstGeom>
          <a:gradFill>
            <a:gsLst>
              <a:gs pos="0">
                <a:srgbClr val="424242"/>
              </a:gs>
              <a:gs pos="100000">
                <a:srgbClr val="010101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9" name="Google Shape;99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90525" y="4419854"/>
            <a:ext cx="4292375" cy="47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5475" y="576724"/>
            <a:ext cx="1667949" cy="28306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esentation Title">
  <p:cSld name="CUSTOM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3"/>
          <p:cNvSpPr txBox="1"/>
          <p:nvPr>
            <p:ph type="title"/>
          </p:nvPr>
        </p:nvSpPr>
        <p:spPr>
          <a:xfrm>
            <a:off x="305675" y="733169"/>
            <a:ext cx="5970000" cy="136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5000"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5000">
                <a:latin typeface="Roboto Slab"/>
                <a:ea typeface="Roboto Slab"/>
                <a:cs typeface="Roboto Slab"/>
                <a:sym typeface="Roboto Slab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5000">
                <a:latin typeface="Roboto Slab"/>
                <a:ea typeface="Roboto Slab"/>
                <a:cs typeface="Roboto Slab"/>
                <a:sym typeface="Roboto Slab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5000">
                <a:latin typeface="Roboto Slab"/>
                <a:ea typeface="Roboto Slab"/>
                <a:cs typeface="Roboto Slab"/>
                <a:sym typeface="Roboto Slab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5000">
                <a:latin typeface="Roboto Slab"/>
                <a:ea typeface="Roboto Slab"/>
                <a:cs typeface="Roboto Slab"/>
                <a:sym typeface="Roboto Slab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5000">
                <a:latin typeface="Roboto Slab"/>
                <a:ea typeface="Roboto Slab"/>
                <a:cs typeface="Roboto Slab"/>
                <a:sym typeface="Roboto Slab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5000">
                <a:latin typeface="Roboto Slab"/>
                <a:ea typeface="Roboto Slab"/>
                <a:cs typeface="Roboto Slab"/>
                <a:sym typeface="Roboto Slab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5000">
                <a:latin typeface="Roboto Slab"/>
                <a:ea typeface="Roboto Slab"/>
                <a:cs typeface="Roboto Slab"/>
                <a:sym typeface="Roboto Slab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5000"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03" name="Google Shape;103;p23"/>
          <p:cNvSpPr txBox="1"/>
          <p:nvPr>
            <p:ph idx="1" type="subTitle"/>
          </p:nvPr>
        </p:nvSpPr>
        <p:spPr>
          <a:xfrm>
            <a:off x="301025" y="2155263"/>
            <a:ext cx="80715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4" name="Google Shape;104;p23"/>
          <p:cNvSpPr/>
          <p:nvPr/>
        </p:nvSpPr>
        <p:spPr>
          <a:xfrm>
            <a:off x="0" y="3449500"/>
            <a:ext cx="9144000" cy="1694100"/>
          </a:xfrm>
          <a:prstGeom prst="rect">
            <a:avLst/>
          </a:prstGeom>
          <a:gradFill>
            <a:gsLst>
              <a:gs pos="0">
                <a:srgbClr val="4D4D4D"/>
              </a:gs>
              <a:gs pos="100000">
                <a:srgbClr val="000000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5" name="Google Shape;105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1025" y="3888375"/>
            <a:ext cx="4746900" cy="530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23"/>
          <p:cNvSpPr txBox="1"/>
          <p:nvPr/>
        </p:nvSpPr>
        <p:spPr>
          <a:xfrm>
            <a:off x="224825" y="4527850"/>
            <a:ext cx="3714900" cy="2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2"/>
                </a:solidFill>
                <a:latin typeface="Roboto Slab Light"/>
                <a:ea typeface="Roboto Slab Light"/>
                <a:cs typeface="Roboto Slab Light"/>
                <a:sym typeface="Roboto Slab Light"/>
              </a:rPr>
              <a:t>www.robojackets.org</a:t>
            </a:r>
            <a:endParaRPr sz="1700">
              <a:solidFill>
                <a:schemeClr val="lt2"/>
              </a:solidFill>
              <a:latin typeface="Roboto Slab Light"/>
              <a:ea typeface="Roboto Slab Light"/>
              <a:cs typeface="Roboto Slab Light"/>
              <a:sym typeface="Roboto Slab Light"/>
            </a:endParaRPr>
          </a:p>
        </p:txBody>
      </p:sp>
      <p:pic>
        <p:nvPicPr>
          <p:cNvPr id="107" name="Google Shape;10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14143" y="130374"/>
            <a:ext cx="2728958" cy="4631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4"/>
          <p:cNvSpPr txBox="1"/>
          <p:nvPr>
            <p:ph idx="1" type="body"/>
          </p:nvPr>
        </p:nvSpPr>
        <p:spPr>
          <a:xfrm>
            <a:off x="377525" y="1931994"/>
            <a:ext cx="7886700" cy="32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Char char="•"/>
              <a:defRPr i="0" sz="2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•"/>
              <a:defRPr i="0" sz="2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Char char="•"/>
              <a:defRPr i="0" sz="2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0" name="Google Shape;110;p24"/>
          <p:cNvSpPr txBox="1"/>
          <p:nvPr>
            <p:ph type="title"/>
          </p:nvPr>
        </p:nvSpPr>
        <p:spPr>
          <a:xfrm>
            <a:off x="377525" y="1077400"/>
            <a:ext cx="8208000" cy="11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  <a:defRPr i="0" sz="4400" u="none" cap="none" strike="noStrik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1" name="Google Shape;111;p24"/>
          <p:cNvSpPr/>
          <p:nvPr/>
        </p:nvSpPr>
        <p:spPr>
          <a:xfrm>
            <a:off x="0" y="0"/>
            <a:ext cx="9144000" cy="825900"/>
          </a:xfrm>
          <a:prstGeom prst="rect">
            <a:avLst/>
          </a:prstGeom>
          <a:gradFill>
            <a:gsLst>
              <a:gs pos="0">
                <a:srgbClr val="424242"/>
              </a:gs>
              <a:gs pos="100000">
                <a:srgbClr val="010101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2" name="Google Shape;112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77525" y="243851"/>
            <a:ext cx="3025476" cy="33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5"/>
          <p:cNvSpPr txBox="1"/>
          <p:nvPr>
            <p:ph idx="1" type="body"/>
          </p:nvPr>
        </p:nvSpPr>
        <p:spPr>
          <a:xfrm>
            <a:off x="628650" y="1421344"/>
            <a:ext cx="3910200" cy="32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Char char="•"/>
              <a:defRPr i="0" sz="2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•"/>
              <a:defRPr i="0" sz="2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Char char="•"/>
              <a:defRPr i="0" sz="2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5" name="Google Shape;115;p25"/>
          <p:cNvSpPr txBox="1"/>
          <p:nvPr>
            <p:ph idx="2" type="body"/>
          </p:nvPr>
        </p:nvSpPr>
        <p:spPr>
          <a:xfrm>
            <a:off x="4605139" y="1421344"/>
            <a:ext cx="3910200" cy="32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i="0" sz="2800" u="none" cap="none" strike="noStrike">
                <a:solidFill>
                  <a:schemeClr val="dk1"/>
                </a:solidFill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i="0" sz="2400" u="none" cap="none" strike="noStrike">
                <a:solidFill>
                  <a:schemeClr val="dk1"/>
                </a:solidFill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i="0" sz="2000" u="none" cap="none" strike="noStrike">
                <a:solidFill>
                  <a:schemeClr val="dk1"/>
                </a:solidFill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6" name="Google Shape;116;p25"/>
          <p:cNvSpPr txBox="1"/>
          <p:nvPr>
            <p:ph type="title"/>
          </p:nvPr>
        </p:nvSpPr>
        <p:spPr>
          <a:xfrm>
            <a:off x="628650" y="273844"/>
            <a:ext cx="7209300" cy="11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  <a:defRPr i="0" sz="4400" u="none" cap="none" strike="noStrik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6"/>
          <p:cNvSpPr txBox="1"/>
          <p:nvPr>
            <p:ph type="title"/>
          </p:nvPr>
        </p:nvSpPr>
        <p:spPr>
          <a:xfrm>
            <a:off x="628650" y="273844"/>
            <a:ext cx="7209300" cy="11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  <a:defRPr i="0" sz="4400" u="none" cap="none" strike="noStrik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USTOM_2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7"/>
          <p:cNvSpPr/>
          <p:nvPr/>
        </p:nvSpPr>
        <p:spPr>
          <a:xfrm>
            <a:off x="0" y="-6700"/>
            <a:ext cx="2797500" cy="5143500"/>
          </a:xfrm>
          <a:prstGeom prst="rect">
            <a:avLst/>
          </a:prstGeom>
          <a:gradFill>
            <a:gsLst>
              <a:gs pos="0">
                <a:srgbClr val="424242"/>
              </a:gs>
              <a:gs pos="100000">
                <a:srgbClr val="01010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27"/>
          <p:cNvSpPr txBox="1"/>
          <p:nvPr>
            <p:ph type="title"/>
          </p:nvPr>
        </p:nvSpPr>
        <p:spPr>
          <a:xfrm>
            <a:off x="224100" y="1217700"/>
            <a:ext cx="2349300" cy="11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22" name="Google Shape;122;p27"/>
          <p:cNvSpPr txBox="1"/>
          <p:nvPr>
            <p:ph idx="1" type="subTitle"/>
          </p:nvPr>
        </p:nvSpPr>
        <p:spPr>
          <a:xfrm>
            <a:off x="224100" y="3113550"/>
            <a:ext cx="23493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i="1" sz="24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i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i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i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i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i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i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i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i="1"/>
            </a:lvl9pPr>
          </a:lstStyle>
          <a:p/>
        </p:txBody>
      </p:sp>
      <p:pic>
        <p:nvPicPr>
          <p:cNvPr id="123" name="Google Shape;123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24100" y="285725"/>
            <a:ext cx="2349276" cy="26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USTOM_1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8"/>
          <p:cNvSpPr txBox="1"/>
          <p:nvPr>
            <p:ph idx="1" type="subTitle"/>
          </p:nvPr>
        </p:nvSpPr>
        <p:spPr>
          <a:xfrm>
            <a:off x="628650" y="1421344"/>
            <a:ext cx="3910200" cy="46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6" name="Google Shape;126;p28"/>
          <p:cNvSpPr txBox="1"/>
          <p:nvPr>
            <p:ph idx="2" type="body"/>
          </p:nvPr>
        </p:nvSpPr>
        <p:spPr>
          <a:xfrm>
            <a:off x="628650" y="1884169"/>
            <a:ext cx="3910200" cy="298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Char char="•"/>
              <a:defRPr i="0" sz="2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•"/>
              <a:defRPr i="0" sz="2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Char char="•"/>
              <a:defRPr i="0" sz="2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27" name="Google Shape;127;p28"/>
          <p:cNvSpPr txBox="1"/>
          <p:nvPr>
            <p:ph type="title"/>
          </p:nvPr>
        </p:nvSpPr>
        <p:spPr>
          <a:xfrm>
            <a:off x="628650" y="273844"/>
            <a:ext cx="7209300" cy="11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  <a:defRPr i="0" sz="4400" u="none" cap="none" strike="noStrik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28" name="Google Shape;128;p28"/>
          <p:cNvSpPr txBox="1"/>
          <p:nvPr>
            <p:ph idx="3" type="subTitle"/>
          </p:nvPr>
        </p:nvSpPr>
        <p:spPr>
          <a:xfrm>
            <a:off x="4605150" y="1421344"/>
            <a:ext cx="3910200" cy="46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9" name="Google Shape;129;p28"/>
          <p:cNvSpPr txBox="1"/>
          <p:nvPr>
            <p:ph idx="4" type="body"/>
          </p:nvPr>
        </p:nvSpPr>
        <p:spPr>
          <a:xfrm>
            <a:off x="4605150" y="1884169"/>
            <a:ext cx="4149000" cy="274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Char char="•"/>
              <a:defRPr i="0" sz="2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•"/>
              <a:defRPr i="0" sz="2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Char char="•"/>
              <a:defRPr i="0" sz="2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30" name="Google Shape;130;p28"/>
          <p:cNvSpPr/>
          <p:nvPr/>
        </p:nvSpPr>
        <p:spPr>
          <a:xfrm>
            <a:off x="0" y="4408313"/>
            <a:ext cx="9144000" cy="8910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theme" Target="../theme/theme3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slideLayout" Target="../slideLayouts/slideLayout20.xml"/><Relationship Id="rId3" Type="http://schemas.openxmlformats.org/officeDocument/2006/relationships/slideLayout" Target="../slideLayouts/slideLayout21.xml"/><Relationship Id="rId4" Type="http://schemas.openxmlformats.org/officeDocument/2006/relationships/slideLayout" Target="../slideLayouts/slideLayout22.xml"/><Relationship Id="rId9" Type="http://schemas.openxmlformats.org/officeDocument/2006/relationships/theme" Target="../theme/theme4.xml"/><Relationship Id="rId5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5.xml"/><Relationship Id="rId8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1"/>
          <p:cNvSpPr txBox="1"/>
          <p:nvPr>
            <p:ph type="title"/>
          </p:nvPr>
        </p:nvSpPr>
        <p:spPr>
          <a:xfrm>
            <a:off x="628650" y="273844"/>
            <a:ext cx="7886700" cy="11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Slab"/>
              <a:buNone/>
              <a:defRPr i="0" sz="4000" u="none" cap="none" strike="noStrik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94" name="Google Shape;94;p21"/>
          <p:cNvSpPr txBox="1"/>
          <p:nvPr>
            <p:ph idx="1" type="body"/>
          </p:nvPr>
        </p:nvSpPr>
        <p:spPr>
          <a:xfrm>
            <a:off x="628650" y="1421344"/>
            <a:ext cx="7886700" cy="32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Char char="•"/>
              <a:defRPr i="0" sz="2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•"/>
              <a:defRPr i="0" sz="2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Char char="•"/>
              <a:defRPr i="0" sz="2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cdn.sparkfun.com/datasheets/Dev/Arduino/Boards/ATMega32U4.pdf" TargetMode="External"/><Relationship Id="rId4" Type="http://schemas.openxmlformats.org/officeDocument/2006/relationships/image" Target="../media/image3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github.com/RoboJackets/electrical-training/blob/master/references/eagle_training_guide/eagle_guide.pdf" TargetMode="External"/><Relationship Id="rId4" Type="http://schemas.openxmlformats.org/officeDocument/2006/relationships/hyperlink" Target="https://github.com/RoboJackets/electrical-training/blob/master/references/eagle_cheat_sheet/eagle_cheat_sheet.pdf" TargetMode="External"/><Relationship Id="rId5" Type="http://schemas.openxmlformats.org/officeDocument/2006/relationships/hyperlink" Target="https://www.youtube.com/watch?v=2VtJ9Y4NA2E&amp;list=PL1R5gSylLha2iQ7e9mwiXJDY2RXoM8HxK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9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6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1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1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0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3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2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3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0"/>
          <p:cNvSpPr txBox="1"/>
          <p:nvPr>
            <p:ph type="title"/>
          </p:nvPr>
        </p:nvSpPr>
        <p:spPr>
          <a:xfrm>
            <a:off x="457200" y="685800"/>
            <a:ext cx="5257800" cy="137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Welcome!</a:t>
            </a:r>
            <a:endParaRPr/>
          </a:p>
        </p:txBody>
      </p:sp>
      <p:sp>
        <p:nvSpPr>
          <p:cNvPr id="138" name="Google Shape;138;p30"/>
          <p:cNvSpPr txBox="1"/>
          <p:nvPr>
            <p:ph idx="1" type="subTitle"/>
          </p:nvPr>
        </p:nvSpPr>
        <p:spPr>
          <a:xfrm>
            <a:off x="453300" y="2057400"/>
            <a:ext cx="5257800" cy="68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Electrical Training Week 3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9"/>
          <p:cNvSpPr txBox="1"/>
          <p:nvPr>
            <p:ph idx="1" type="body"/>
          </p:nvPr>
        </p:nvSpPr>
        <p:spPr>
          <a:xfrm>
            <a:off x="0" y="2289875"/>
            <a:ext cx="4370100" cy="28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Asynchronous (no clock needed)  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Uses 2 wires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Need same baud rate </a:t>
            </a:r>
            <a:endParaRPr/>
          </a:p>
        </p:txBody>
      </p:sp>
      <p:sp>
        <p:nvSpPr>
          <p:cNvPr id="201" name="Google Shape;201;p39"/>
          <p:cNvSpPr txBox="1"/>
          <p:nvPr>
            <p:ph type="title"/>
          </p:nvPr>
        </p:nvSpPr>
        <p:spPr>
          <a:xfrm>
            <a:off x="0" y="854675"/>
            <a:ext cx="9144000" cy="11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UART (</a:t>
            </a:r>
            <a:r>
              <a:rPr lang="en">
                <a:highlight>
                  <a:srgbClr val="FFFFFF"/>
                </a:highlight>
              </a:rPr>
              <a:t>Universal Asynchronous Receiver/Transmitter)</a:t>
            </a:r>
            <a:endParaRPr/>
          </a:p>
        </p:txBody>
      </p:sp>
      <p:pic>
        <p:nvPicPr>
          <p:cNvPr id="202" name="Google Shape;20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0225" y="2289875"/>
            <a:ext cx="4115526" cy="177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40"/>
          <p:cNvSpPr txBox="1"/>
          <p:nvPr>
            <p:ph idx="1" type="body"/>
          </p:nvPr>
        </p:nvSpPr>
        <p:spPr>
          <a:xfrm>
            <a:off x="74450" y="2002175"/>
            <a:ext cx="4370100" cy="28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Differential Pair signal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Defines rate in “clock sync” phase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Useful for computer-device communication</a:t>
            </a:r>
            <a:endParaRPr/>
          </a:p>
        </p:txBody>
      </p:sp>
      <p:sp>
        <p:nvSpPr>
          <p:cNvPr id="208" name="Google Shape;208;p40"/>
          <p:cNvSpPr txBox="1"/>
          <p:nvPr>
            <p:ph type="title"/>
          </p:nvPr>
        </p:nvSpPr>
        <p:spPr>
          <a:xfrm>
            <a:off x="1481675" y="939350"/>
            <a:ext cx="9144000" cy="11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USB (</a:t>
            </a:r>
            <a:r>
              <a:rPr lang="en">
                <a:highlight>
                  <a:srgbClr val="FFFFFF"/>
                </a:highlight>
              </a:rPr>
              <a:t>Universal Serial Bus)</a:t>
            </a:r>
            <a:endParaRPr/>
          </a:p>
        </p:txBody>
      </p:sp>
      <p:pic>
        <p:nvPicPr>
          <p:cNvPr id="209" name="Google Shape;20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9350" y="2407650"/>
            <a:ext cx="4603825" cy="187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1"/>
          <p:cNvSpPr txBox="1"/>
          <p:nvPr>
            <p:ph idx="1" type="body"/>
          </p:nvPr>
        </p:nvSpPr>
        <p:spPr>
          <a:xfrm>
            <a:off x="457200" y="1371600"/>
            <a:ext cx="4354500" cy="320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Shows pin configurations and functions on the training board microcontroller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u="sng">
                <a:solidFill>
                  <a:schemeClr val="hlink"/>
                </a:solidFill>
                <a:hlinkClick r:id="rId3"/>
              </a:rPr>
              <a:t>Datasheet</a:t>
            </a:r>
            <a:endParaRPr/>
          </a:p>
        </p:txBody>
      </p:sp>
      <p:sp>
        <p:nvSpPr>
          <p:cNvPr id="215" name="Google Shape;215;p41"/>
          <p:cNvSpPr txBox="1"/>
          <p:nvPr>
            <p:ph type="title"/>
          </p:nvPr>
        </p:nvSpPr>
        <p:spPr>
          <a:xfrm>
            <a:off x="457200" y="685800"/>
            <a:ext cx="8001000" cy="68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ATmega32u4 (MCU) Pinouts</a:t>
            </a:r>
            <a:endParaRPr/>
          </a:p>
        </p:txBody>
      </p:sp>
      <p:pic>
        <p:nvPicPr>
          <p:cNvPr id="216" name="Google Shape;216;p41"/>
          <p:cNvPicPr preferRelativeResize="0"/>
          <p:nvPr/>
        </p:nvPicPr>
        <p:blipFill rotWithShape="1">
          <a:blip r:embed="rId4">
            <a:alphaModFix/>
          </a:blip>
          <a:srcRect b="7779" l="34645" r="29399" t="31961"/>
          <a:stretch/>
        </p:blipFill>
        <p:spPr>
          <a:xfrm>
            <a:off x="4503500" y="1371600"/>
            <a:ext cx="4212403" cy="377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2"/>
          <p:cNvSpPr txBox="1"/>
          <p:nvPr>
            <p:ph type="title"/>
          </p:nvPr>
        </p:nvSpPr>
        <p:spPr>
          <a:xfrm>
            <a:off x="2599200" y="1617819"/>
            <a:ext cx="6057900" cy="681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/>
              <a:t>EAGLE Cont.</a:t>
            </a:r>
            <a:endParaRPr b="1" sz="35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43"/>
          <p:cNvSpPr txBox="1"/>
          <p:nvPr>
            <p:ph type="title"/>
          </p:nvPr>
        </p:nvSpPr>
        <p:spPr>
          <a:xfrm>
            <a:off x="261875" y="685800"/>
            <a:ext cx="3061800" cy="11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Goals by End of Today (Schematics)</a:t>
            </a:r>
            <a:endParaRPr/>
          </a:p>
        </p:txBody>
      </p:sp>
      <p:pic>
        <p:nvPicPr>
          <p:cNvPr id="227" name="Google Shape;227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5905" y="920825"/>
            <a:ext cx="4779401" cy="3055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44"/>
          <p:cNvSpPr txBox="1"/>
          <p:nvPr>
            <p:ph type="title"/>
          </p:nvPr>
        </p:nvSpPr>
        <p:spPr>
          <a:xfrm>
            <a:off x="2591425" y="1935894"/>
            <a:ext cx="6057900" cy="681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/>
              <a:t>Some Useful Features to Know</a:t>
            </a:r>
            <a:endParaRPr b="1" sz="35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5"/>
          <p:cNvSpPr txBox="1"/>
          <p:nvPr>
            <p:ph idx="1" type="subTitle"/>
          </p:nvPr>
        </p:nvSpPr>
        <p:spPr>
          <a:xfrm>
            <a:off x="139650" y="2812500"/>
            <a:ext cx="3413400" cy="6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Most actions and tools are in the bar on the left (ex. move, add ERC)</a:t>
            </a:r>
            <a:endParaRPr/>
          </a:p>
        </p:txBody>
      </p:sp>
      <p:sp>
        <p:nvSpPr>
          <p:cNvPr id="238" name="Google Shape;238;p45"/>
          <p:cNvSpPr txBox="1"/>
          <p:nvPr>
            <p:ph type="title"/>
          </p:nvPr>
        </p:nvSpPr>
        <p:spPr>
          <a:xfrm>
            <a:off x="457200" y="1174550"/>
            <a:ext cx="2459700" cy="130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SideBar</a:t>
            </a:r>
            <a:r>
              <a:rPr lang="en"/>
              <a:t> Tools</a:t>
            </a:r>
            <a:endParaRPr/>
          </a:p>
        </p:txBody>
      </p:sp>
      <p:pic>
        <p:nvPicPr>
          <p:cNvPr id="239" name="Google Shape;23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6100" y="1225751"/>
            <a:ext cx="4855524" cy="2891450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45"/>
          <p:cNvSpPr/>
          <p:nvPr/>
        </p:nvSpPr>
        <p:spPr>
          <a:xfrm rot="5400000">
            <a:off x="2412600" y="2513450"/>
            <a:ext cx="3235200" cy="5574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46"/>
          <p:cNvSpPr txBox="1"/>
          <p:nvPr>
            <p:ph idx="1" type="subTitle"/>
          </p:nvPr>
        </p:nvSpPr>
        <p:spPr>
          <a:xfrm>
            <a:off x="139650" y="2812500"/>
            <a:ext cx="3413400" cy="6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also perform actions by typing them in the command line (ex. Moving parts, ERC)</a:t>
            </a:r>
            <a:endParaRPr/>
          </a:p>
        </p:txBody>
      </p:sp>
      <p:sp>
        <p:nvSpPr>
          <p:cNvPr id="246" name="Google Shape;246;p46"/>
          <p:cNvSpPr txBox="1"/>
          <p:nvPr>
            <p:ph type="title"/>
          </p:nvPr>
        </p:nvSpPr>
        <p:spPr>
          <a:xfrm>
            <a:off x="457200" y="1174550"/>
            <a:ext cx="2459700" cy="130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Command Line</a:t>
            </a:r>
            <a:endParaRPr/>
          </a:p>
        </p:txBody>
      </p:sp>
      <p:pic>
        <p:nvPicPr>
          <p:cNvPr id="247" name="Google Shape;247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6100" y="1225751"/>
            <a:ext cx="4855524" cy="2891450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46"/>
          <p:cNvSpPr/>
          <p:nvPr/>
        </p:nvSpPr>
        <p:spPr>
          <a:xfrm>
            <a:off x="5593325" y="1225750"/>
            <a:ext cx="3235200" cy="5574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7"/>
          <p:cNvSpPr txBox="1"/>
          <p:nvPr>
            <p:ph type="title"/>
          </p:nvPr>
        </p:nvSpPr>
        <p:spPr>
          <a:xfrm>
            <a:off x="449425" y="840975"/>
            <a:ext cx="2490900" cy="11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Searching for Parts</a:t>
            </a:r>
            <a:endParaRPr/>
          </a:p>
        </p:txBody>
      </p:sp>
      <p:sp>
        <p:nvSpPr>
          <p:cNvPr id="254" name="Google Shape;254;p47"/>
          <p:cNvSpPr txBox="1"/>
          <p:nvPr>
            <p:ph idx="1" type="subTitle"/>
          </p:nvPr>
        </p:nvSpPr>
        <p:spPr>
          <a:xfrm>
            <a:off x="216325" y="2804275"/>
            <a:ext cx="2349300" cy="6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wildcard character if you don’t have a perfect match</a:t>
            </a:r>
            <a:endParaRPr/>
          </a:p>
        </p:txBody>
      </p:sp>
      <p:pic>
        <p:nvPicPr>
          <p:cNvPr id="255" name="Google Shape;255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80150" y="744750"/>
            <a:ext cx="5363849" cy="3755551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47"/>
          <p:cNvSpPr/>
          <p:nvPr/>
        </p:nvSpPr>
        <p:spPr>
          <a:xfrm>
            <a:off x="4235825" y="3878950"/>
            <a:ext cx="527400" cy="2715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48"/>
          <p:cNvSpPr txBox="1"/>
          <p:nvPr>
            <p:ph idx="1" type="body"/>
          </p:nvPr>
        </p:nvSpPr>
        <p:spPr>
          <a:xfrm>
            <a:off x="457200" y="1371594"/>
            <a:ext cx="8001000" cy="320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•"/>
            </a:pPr>
            <a:r>
              <a:rPr lang="en" sz="2300"/>
              <a:t>Placing </a:t>
            </a:r>
            <a:r>
              <a:rPr lang="en" sz="2300"/>
              <a:t>asterisk</a:t>
            </a:r>
            <a:r>
              <a:rPr lang="en" sz="2300"/>
              <a:t> symbols before and after part name you typed will search for parts that include those characters if you can’t get perfect match (called wildcard)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•"/>
            </a:pPr>
            <a:r>
              <a:rPr lang="en" sz="2300"/>
              <a:t>We’ll go more in depth about searching for parts but for now, PLEASE DON’T FORGET the wildcard feature</a:t>
            </a:r>
            <a:endParaRPr sz="2300"/>
          </a:p>
        </p:txBody>
      </p:sp>
      <p:sp>
        <p:nvSpPr>
          <p:cNvPr id="262" name="Google Shape;262;p48"/>
          <p:cNvSpPr txBox="1"/>
          <p:nvPr>
            <p:ph type="title"/>
          </p:nvPr>
        </p:nvSpPr>
        <p:spPr>
          <a:xfrm>
            <a:off x="457200" y="685800"/>
            <a:ext cx="8001000" cy="68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Searching for Parts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1"/>
          <p:cNvSpPr txBox="1"/>
          <p:nvPr>
            <p:ph type="title"/>
          </p:nvPr>
        </p:nvSpPr>
        <p:spPr>
          <a:xfrm>
            <a:off x="457200" y="685800"/>
            <a:ext cx="8001000" cy="68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Last Week!</a:t>
            </a:r>
            <a:endParaRPr/>
          </a:p>
        </p:txBody>
      </p:sp>
      <p:sp>
        <p:nvSpPr>
          <p:cNvPr id="144" name="Google Shape;144;p31"/>
          <p:cNvSpPr txBox="1"/>
          <p:nvPr>
            <p:ph idx="1" type="body"/>
          </p:nvPr>
        </p:nvSpPr>
        <p:spPr>
          <a:xfrm>
            <a:off x="457200" y="1371594"/>
            <a:ext cx="8001000" cy="320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Introduction to PCBs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Introduction to EAGLE CAD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Parts and Libraries in EAGLE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Configuring EAGLE Setup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Making a Part in EAGLE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9"/>
          <p:cNvSpPr txBox="1"/>
          <p:nvPr>
            <p:ph type="title"/>
          </p:nvPr>
        </p:nvSpPr>
        <p:spPr>
          <a:xfrm>
            <a:off x="377525" y="1077400"/>
            <a:ext cx="8208000" cy="11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/>
              <a:t>EAGLE Resources</a:t>
            </a:r>
            <a:endParaRPr b="1" sz="3600"/>
          </a:p>
        </p:txBody>
      </p:sp>
      <p:sp>
        <p:nvSpPr>
          <p:cNvPr id="268" name="Google Shape;268;p49"/>
          <p:cNvSpPr txBox="1"/>
          <p:nvPr>
            <p:ph idx="1" type="body"/>
          </p:nvPr>
        </p:nvSpPr>
        <p:spPr>
          <a:xfrm>
            <a:off x="296300" y="1613925"/>
            <a:ext cx="8807700" cy="32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Detailed walkthrough of all EAGLE features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u="sng">
                <a:solidFill>
                  <a:schemeClr val="hlink"/>
                </a:solidFill>
                <a:hlinkClick r:id="rId3"/>
              </a:rPr>
              <a:t>/references/eagle_training_guide/eagle_guide.pdf 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Quick “cheat sheet” to look at for command names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u="sng">
                <a:solidFill>
                  <a:schemeClr val="hlink"/>
                </a:solidFill>
                <a:hlinkClick r:id="rId4"/>
              </a:rPr>
              <a:t>/references/eagle_training_guide/eagle_cheat_sheet.pdf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Videos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u="sng">
                <a:solidFill>
                  <a:schemeClr val="hlink"/>
                </a:solidFill>
                <a:hlinkClick r:id="rId5"/>
              </a:rPr>
              <a:t>YouTube -&gt; RoboJackets Training -&gt; Playlists -&gt; EAGLE Training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50"/>
          <p:cNvSpPr txBox="1"/>
          <p:nvPr>
            <p:ph type="title"/>
          </p:nvPr>
        </p:nvSpPr>
        <p:spPr>
          <a:xfrm>
            <a:off x="2599200" y="1835044"/>
            <a:ext cx="6057900" cy="681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/>
              <a:t>How to Build your Own Schematic</a:t>
            </a:r>
            <a:endParaRPr b="1" sz="35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51"/>
          <p:cNvSpPr txBox="1"/>
          <p:nvPr>
            <p:ph idx="1" type="subTitle"/>
          </p:nvPr>
        </p:nvSpPr>
        <p:spPr>
          <a:xfrm>
            <a:off x="496000" y="3340050"/>
            <a:ext cx="2349300" cy="6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Your screen should look like this.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51"/>
          <p:cNvSpPr txBox="1"/>
          <p:nvPr>
            <p:ph type="title"/>
          </p:nvPr>
        </p:nvSpPr>
        <p:spPr>
          <a:xfrm>
            <a:off x="496000" y="840950"/>
            <a:ext cx="2591700" cy="11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1: Grid Lines</a:t>
            </a:r>
            <a:endParaRPr/>
          </a:p>
        </p:txBody>
      </p:sp>
      <p:pic>
        <p:nvPicPr>
          <p:cNvPr id="280" name="Google Shape;280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96750" y="1053700"/>
            <a:ext cx="5135401" cy="3036100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51"/>
          <p:cNvSpPr/>
          <p:nvPr/>
        </p:nvSpPr>
        <p:spPr>
          <a:xfrm rot="2700000">
            <a:off x="4855397" y="838076"/>
            <a:ext cx="669913" cy="17055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51"/>
          <p:cNvSpPr/>
          <p:nvPr/>
        </p:nvSpPr>
        <p:spPr>
          <a:xfrm rot="7468371">
            <a:off x="6675733" y="982744"/>
            <a:ext cx="669946" cy="170669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51"/>
          <p:cNvSpPr txBox="1"/>
          <p:nvPr/>
        </p:nvSpPr>
        <p:spPr>
          <a:xfrm>
            <a:off x="4383200" y="144575"/>
            <a:ext cx="10578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Click on Grid Menu</a:t>
            </a:r>
            <a:endParaRPr/>
          </a:p>
        </p:txBody>
      </p:sp>
      <p:sp>
        <p:nvSpPr>
          <p:cNvPr id="284" name="Google Shape;284;p51"/>
          <p:cNvSpPr txBox="1"/>
          <p:nvPr/>
        </p:nvSpPr>
        <p:spPr>
          <a:xfrm>
            <a:off x="6586475" y="483625"/>
            <a:ext cx="18696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 type “Grid” here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52"/>
          <p:cNvSpPr txBox="1"/>
          <p:nvPr>
            <p:ph idx="1" type="body"/>
          </p:nvPr>
        </p:nvSpPr>
        <p:spPr>
          <a:xfrm>
            <a:off x="457200" y="1371594"/>
            <a:ext cx="8001000" cy="320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•"/>
            </a:pPr>
            <a:r>
              <a:rPr lang="en" sz="2300"/>
              <a:t>Open up the grid menu by either clicking on the grid menu at the top or typing “grid” into command bar and make sure:</a:t>
            </a:r>
            <a:endParaRPr sz="2300"/>
          </a:p>
          <a:p>
            <a:pPr indent="-374650" lvl="1" marL="914400" rtl="0" algn="l">
              <a:spcBef>
                <a:spcPts val="0"/>
              </a:spcBef>
              <a:spcAft>
                <a:spcPts val="0"/>
              </a:spcAft>
              <a:buSzPts val="2300"/>
              <a:buChar char="•"/>
            </a:pPr>
            <a:r>
              <a:rPr lang="en" sz="2300"/>
              <a:t>Display is on</a:t>
            </a:r>
            <a:endParaRPr sz="2300"/>
          </a:p>
          <a:p>
            <a:pPr indent="-374650" lvl="1" marL="914400" rtl="0" algn="l">
              <a:spcBef>
                <a:spcPts val="0"/>
              </a:spcBef>
              <a:spcAft>
                <a:spcPts val="0"/>
              </a:spcAft>
              <a:buSzPts val="2300"/>
              <a:buChar char="•"/>
            </a:pPr>
            <a:r>
              <a:rPr lang="en" sz="2300"/>
              <a:t>Style is line</a:t>
            </a:r>
            <a:endParaRPr sz="2300"/>
          </a:p>
          <a:p>
            <a:pPr indent="-374650" lvl="1" marL="914400" rtl="0" algn="l">
              <a:spcBef>
                <a:spcPts val="0"/>
              </a:spcBef>
              <a:spcAft>
                <a:spcPts val="0"/>
              </a:spcAft>
              <a:buSzPts val="2300"/>
              <a:buChar char="•"/>
            </a:pPr>
            <a:r>
              <a:rPr lang="en" sz="2300"/>
              <a:t>Size is 0.1 in inches</a:t>
            </a:r>
            <a:endParaRPr sz="2300"/>
          </a:p>
          <a:p>
            <a:pPr indent="-374650" lvl="1" marL="914400" rtl="0" algn="l">
              <a:spcBef>
                <a:spcPts val="0"/>
              </a:spcBef>
              <a:spcAft>
                <a:spcPts val="0"/>
              </a:spcAft>
              <a:buSzPts val="2300"/>
              <a:buChar char="•"/>
            </a:pPr>
            <a:r>
              <a:rPr lang="en" sz="2300"/>
              <a:t>Alt is </a:t>
            </a:r>
            <a:r>
              <a:rPr lang="en" sz="2300"/>
              <a:t>0.01</a:t>
            </a:r>
            <a:r>
              <a:rPr lang="en" sz="2300"/>
              <a:t> in inches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•"/>
            </a:pPr>
            <a:r>
              <a:rPr lang="en" sz="2300"/>
              <a:t>The previously blank page should now have grids</a:t>
            </a:r>
            <a:endParaRPr sz="2300"/>
          </a:p>
        </p:txBody>
      </p:sp>
      <p:sp>
        <p:nvSpPr>
          <p:cNvPr id="290" name="Google Shape;290;p52"/>
          <p:cNvSpPr txBox="1"/>
          <p:nvPr>
            <p:ph type="title"/>
          </p:nvPr>
        </p:nvSpPr>
        <p:spPr>
          <a:xfrm>
            <a:off x="457200" y="685800"/>
            <a:ext cx="8001000" cy="68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1: Grid Lines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53"/>
          <p:cNvSpPr txBox="1"/>
          <p:nvPr>
            <p:ph idx="1" type="subTitle"/>
          </p:nvPr>
        </p:nvSpPr>
        <p:spPr>
          <a:xfrm>
            <a:off x="496000" y="3014225"/>
            <a:ext cx="2349300" cy="6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The point of this step is to make sure we are using the RoboJackets library for parts.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53"/>
          <p:cNvSpPr txBox="1"/>
          <p:nvPr>
            <p:ph type="title"/>
          </p:nvPr>
        </p:nvSpPr>
        <p:spPr>
          <a:xfrm>
            <a:off x="496000" y="840950"/>
            <a:ext cx="2591700" cy="11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2: Library Settings</a:t>
            </a:r>
            <a:endParaRPr/>
          </a:p>
        </p:txBody>
      </p:sp>
      <p:pic>
        <p:nvPicPr>
          <p:cNvPr id="297" name="Google Shape;297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81450" y="1225825"/>
            <a:ext cx="5487553" cy="3265950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53"/>
          <p:cNvSpPr/>
          <p:nvPr/>
        </p:nvSpPr>
        <p:spPr>
          <a:xfrm rot="7631590">
            <a:off x="5165619" y="993163"/>
            <a:ext cx="669971" cy="170643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53"/>
          <p:cNvSpPr txBox="1"/>
          <p:nvPr/>
        </p:nvSpPr>
        <p:spPr>
          <a:xfrm>
            <a:off x="4825425" y="287025"/>
            <a:ext cx="2079000" cy="27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Open library and then “Open library manager”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54"/>
          <p:cNvSpPr txBox="1"/>
          <p:nvPr>
            <p:ph idx="1" type="subTitle"/>
          </p:nvPr>
        </p:nvSpPr>
        <p:spPr>
          <a:xfrm>
            <a:off x="496000" y="3014225"/>
            <a:ext cx="2349300" cy="6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Click the “Available” tab and click &amp; drag the RoboJackets parts. Then click “Use” on the bottom right side of page.</a:t>
            </a:r>
            <a:endParaRPr/>
          </a:p>
        </p:txBody>
      </p:sp>
      <p:sp>
        <p:nvSpPr>
          <p:cNvPr id="305" name="Google Shape;305;p54"/>
          <p:cNvSpPr txBox="1"/>
          <p:nvPr>
            <p:ph type="title"/>
          </p:nvPr>
        </p:nvSpPr>
        <p:spPr>
          <a:xfrm>
            <a:off x="496000" y="840950"/>
            <a:ext cx="2591700" cy="11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2: Library Settings</a:t>
            </a:r>
            <a:endParaRPr/>
          </a:p>
        </p:txBody>
      </p:sp>
      <p:pic>
        <p:nvPicPr>
          <p:cNvPr id="306" name="Google Shape;306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47825" y="985725"/>
            <a:ext cx="5596175" cy="3319525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54"/>
          <p:cNvSpPr/>
          <p:nvPr/>
        </p:nvSpPr>
        <p:spPr>
          <a:xfrm rot="7631590">
            <a:off x="4149344" y="783713"/>
            <a:ext cx="669971" cy="170643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54"/>
          <p:cNvSpPr txBox="1"/>
          <p:nvPr/>
        </p:nvSpPr>
        <p:spPr>
          <a:xfrm>
            <a:off x="4041875" y="287050"/>
            <a:ext cx="1412100" cy="2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“Available” tab</a:t>
            </a:r>
            <a:endParaRPr/>
          </a:p>
        </p:txBody>
      </p:sp>
      <p:sp>
        <p:nvSpPr>
          <p:cNvPr id="309" name="Google Shape;309;p54"/>
          <p:cNvSpPr/>
          <p:nvPr/>
        </p:nvSpPr>
        <p:spPr>
          <a:xfrm rot="-3640128">
            <a:off x="8165260" y="3550556"/>
            <a:ext cx="669991" cy="170725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54"/>
          <p:cNvSpPr txBox="1"/>
          <p:nvPr/>
        </p:nvSpPr>
        <p:spPr>
          <a:xfrm>
            <a:off x="7794200" y="3876725"/>
            <a:ext cx="1412100" cy="2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Click “Use”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55"/>
          <p:cNvSpPr txBox="1"/>
          <p:nvPr>
            <p:ph idx="1" type="subTitle"/>
          </p:nvPr>
        </p:nvSpPr>
        <p:spPr>
          <a:xfrm>
            <a:off x="496000" y="3014225"/>
            <a:ext cx="2349300" cy="152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Click on “In Use” tab and then click “Delete Bundled Libraries”</a:t>
            </a:r>
            <a:endParaRPr/>
          </a:p>
        </p:txBody>
      </p:sp>
      <p:sp>
        <p:nvSpPr>
          <p:cNvPr id="316" name="Google Shape;316;p55"/>
          <p:cNvSpPr txBox="1"/>
          <p:nvPr>
            <p:ph type="title"/>
          </p:nvPr>
        </p:nvSpPr>
        <p:spPr>
          <a:xfrm>
            <a:off x="496000" y="840950"/>
            <a:ext cx="2591700" cy="11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2: Library Settings</a:t>
            </a:r>
            <a:endParaRPr/>
          </a:p>
        </p:txBody>
      </p:sp>
      <p:pic>
        <p:nvPicPr>
          <p:cNvPr id="317" name="Google Shape;317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58125" y="1045050"/>
            <a:ext cx="5585872" cy="3405127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55"/>
          <p:cNvSpPr/>
          <p:nvPr/>
        </p:nvSpPr>
        <p:spPr>
          <a:xfrm rot="7631590">
            <a:off x="3908869" y="845763"/>
            <a:ext cx="669971" cy="170643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55"/>
          <p:cNvSpPr txBox="1"/>
          <p:nvPr/>
        </p:nvSpPr>
        <p:spPr>
          <a:xfrm>
            <a:off x="3973400" y="356725"/>
            <a:ext cx="11250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“In Use” tab</a:t>
            </a:r>
            <a:endParaRPr/>
          </a:p>
        </p:txBody>
      </p:sp>
      <p:sp>
        <p:nvSpPr>
          <p:cNvPr id="320" name="Google Shape;320;p55"/>
          <p:cNvSpPr/>
          <p:nvPr/>
        </p:nvSpPr>
        <p:spPr>
          <a:xfrm rot="-6825862">
            <a:off x="3596597" y="3902317"/>
            <a:ext cx="1523912" cy="170732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55"/>
          <p:cNvSpPr txBox="1"/>
          <p:nvPr/>
        </p:nvSpPr>
        <p:spPr>
          <a:xfrm>
            <a:off x="4141300" y="4657300"/>
            <a:ext cx="17238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“Delete Bundled Libraries”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56"/>
          <p:cNvSpPr txBox="1"/>
          <p:nvPr>
            <p:ph idx="1" type="subTitle"/>
          </p:nvPr>
        </p:nvSpPr>
        <p:spPr>
          <a:xfrm>
            <a:off x="496000" y="3014225"/>
            <a:ext cx="2349300" cy="6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You may or may not have to use the “Browse” Feature to see the parts</a:t>
            </a:r>
            <a:endParaRPr/>
          </a:p>
        </p:txBody>
      </p:sp>
      <p:sp>
        <p:nvSpPr>
          <p:cNvPr id="327" name="Google Shape;327;p56"/>
          <p:cNvSpPr txBox="1"/>
          <p:nvPr>
            <p:ph type="title"/>
          </p:nvPr>
        </p:nvSpPr>
        <p:spPr>
          <a:xfrm>
            <a:off x="496000" y="840950"/>
            <a:ext cx="2591700" cy="11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Side Note</a:t>
            </a:r>
            <a:endParaRPr/>
          </a:p>
        </p:txBody>
      </p:sp>
      <p:pic>
        <p:nvPicPr>
          <p:cNvPr id="328" name="Google Shape;328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58125" y="1045050"/>
            <a:ext cx="5585872" cy="3405127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56"/>
          <p:cNvSpPr/>
          <p:nvPr/>
        </p:nvSpPr>
        <p:spPr>
          <a:xfrm rot="-6825966">
            <a:off x="3354556" y="3845758"/>
            <a:ext cx="1706188" cy="170732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56"/>
          <p:cNvSpPr txBox="1"/>
          <p:nvPr/>
        </p:nvSpPr>
        <p:spPr>
          <a:xfrm>
            <a:off x="4141300" y="4657300"/>
            <a:ext cx="17238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“Browse” Feature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57"/>
          <p:cNvSpPr txBox="1"/>
          <p:nvPr>
            <p:ph idx="1" type="subTitle"/>
          </p:nvPr>
        </p:nvSpPr>
        <p:spPr>
          <a:xfrm>
            <a:off x="496000" y="3332300"/>
            <a:ext cx="2349300" cy="6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Double click on the part and then click on the grid line where you want the part to be.</a:t>
            </a:r>
            <a:endParaRPr/>
          </a:p>
        </p:txBody>
      </p:sp>
      <p:sp>
        <p:nvSpPr>
          <p:cNvPr id="336" name="Google Shape;336;p57"/>
          <p:cNvSpPr txBox="1"/>
          <p:nvPr>
            <p:ph type="title"/>
          </p:nvPr>
        </p:nvSpPr>
        <p:spPr>
          <a:xfrm>
            <a:off x="496000" y="840950"/>
            <a:ext cx="2591700" cy="11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3: Adding Parts</a:t>
            </a:r>
            <a:endParaRPr/>
          </a:p>
        </p:txBody>
      </p:sp>
      <p:sp>
        <p:nvSpPr>
          <p:cNvPr id="337" name="Google Shape;337;p57"/>
          <p:cNvSpPr txBox="1"/>
          <p:nvPr/>
        </p:nvSpPr>
        <p:spPr>
          <a:xfrm>
            <a:off x="4856450" y="287050"/>
            <a:ext cx="1806600" cy="2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Search for the part using folders</a:t>
            </a:r>
            <a:endParaRPr/>
          </a:p>
        </p:txBody>
      </p:sp>
      <p:pic>
        <p:nvPicPr>
          <p:cNvPr id="338" name="Google Shape;338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19700" y="1086100"/>
            <a:ext cx="5372134" cy="3177900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57"/>
          <p:cNvSpPr/>
          <p:nvPr/>
        </p:nvSpPr>
        <p:spPr>
          <a:xfrm rot="7956342">
            <a:off x="3703640" y="1625294"/>
            <a:ext cx="2483052" cy="170707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57"/>
          <p:cNvSpPr/>
          <p:nvPr/>
        </p:nvSpPr>
        <p:spPr>
          <a:xfrm rot="-8873824">
            <a:off x="4032822" y="4036153"/>
            <a:ext cx="1288758" cy="170639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p57"/>
          <p:cNvSpPr txBox="1"/>
          <p:nvPr/>
        </p:nvSpPr>
        <p:spPr>
          <a:xfrm>
            <a:off x="4261675" y="4411525"/>
            <a:ext cx="2091000" cy="2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 s</a:t>
            </a:r>
            <a:r>
              <a:rPr lang="en"/>
              <a:t>earch for the part using the search bar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58"/>
          <p:cNvSpPr txBox="1"/>
          <p:nvPr>
            <p:ph idx="1" type="body"/>
          </p:nvPr>
        </p:nvSpPr>
        <p:spPr>
          <a:xfrm>
            <a:off x="457200" y="1371594"/>
            <a:ext cx="8001000" cy="320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•"/>
            </a:pPr>
            <a:r>
              <a:rPr lang="en" sz="2300"/>
              <a:t>This step is where we’ll be adding the parts that we’ll need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•"/>
            </a:pPr>
            <a:r>
              <a:rPr lang="en" sz="2300"/>
              <a:t>Click on “Add Part” from the bar at the left or type “add” in the command bar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•"/>
            </a:pPr>
            <a:r>
              <a:rPr lang="en" sz="2300"/>
              <a:t>You can search for the part through the folders or typing it in the search bar</a:t>
            </a:r>
            <a:endParaRPr sz="2300"/>
          </a:p>
          <a:p>
            <a:pPr indent="-374650" lvl="1" marL="914400" rtl="0" algn="l">
              <a:spcBef>
                <a:spcPts val="0"/>
              </a:spcBef>
              <a:spcAft>
                <a:spcPts val="0"/>
              </a:spcAft>
              <a:buSzPts val="2300"/>
              <a:buChar char="•"/>
            </a:pPr>
            <a:r>
              <a:rPr lang="en" sz="2300"/>
              <a:t>If you can’t find the exact part through the search bar, remember that wildcard exists</a:t>
            </a:r>
            <a:endParaRPr sz="2300"/>
          </a:p>
        </p:txBody>
      </p:sp>
      <p:sp>
        <p:nvSpPr>
          <p:cNvPr id="347" name="Google Shape;347;p58"/>
          <p:cNvSpPr txBox="1"/>
          <p:nvPr>
            <p:ph type="title"/>
          </p:nvPr>
        </p:nvSpPr>
        <p:spPr>
          <a:xfrm>
            <a:off x="457200" y="685800"/>
            <a:ext cx="8001000" cy="68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3: Adding Parts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2"/>
          <p:cNvSpPr txBox="1"/>
          <p:nvPr>
            <p:ph idx="1" type="body"/>
          </p:nvPr>
        </p:nvSpPr>
        <p:spPr>
          <a:xfrm>
            <a:off x="457200" y="1371594"/>
            <a:ext cx="8001000" cy="320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Communication Systems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EAGLE Schematics</a:t>
            </a:r>
            <a:endParaRPr/>
          </a:p>
        </p:txBody>
      </p:sp>
      <p:sp>
        <p:nvSpPr>
          <p:cNvPr id="150" name="Google Shape;150;p32"/>
          <p:cNvSpPr txBox="1"/>
          <p:nvPr>
            <p:ph type="title"/>
          </p:nvPr>
        </p:nvSpPr>
        <p:spPr>
          <a:xfrm>
            <a:off x="457200" y="685800"/>
            <a:ext cx="8001000" cy="68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Week!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59"/>
          <p:cNvSpPr txBox="1"/>
          <p:nvPr>
            <p:ph idx="1" type="subTitle"/>
          </p:nvPr>
        </p:nvSpPr>
        <p:spPr>
          <a:xfrm>
            <a:off x="449450" y="3355575"/>
            <a:ext cx="2529600" cy="6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Once you click move or rotate, click on the part to interact.</a:t>
            </a:r>
            <a:endParaRPr/>
          </a:p>
        </p:txBody>
      </p:sp>
      <p:sp>
        <p:nvSpPr>
          <p:cNvPr id="353" name="Google Shape;353;p59"/>
          <p:cNvSpPr txBox="1"/>
          <p:nvPr>
            <p:ph type="title"/>
          </p:nvPr>
        </p:nvSpPr>
        <p:spPr>
          <a:xfrm>
            <a:off x="325825" y="840950"/>
            <a:ext cx="2917200" cy="11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4: Rearranging Parts</a:t>
            </a:r>
            <a:endParaRPr/>
          </a:p>
        </p:txBody>
      </p:sp>
      <p:sp>
        <p:nvSpPr>
          <p:cNvPr id="354" name="Google Shape;354;p59"/>
          <p:cNvSpPr txBox="1"/>
          <p:nvPr/>
        </p:nvSpPr>
        <p:spPr>
          <a:xfrm>
            <a:off x="6128750" y="705850"/>
            <a:ext cx="1806600" cy="2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 type “move” or “rotate”</a:t>
            </a:r>
            <a:endParaRPr/>
          </a:p>
        </p:txBody>
      </p:sp>
      <p:sp>
        <p:nvSpPr>
          <p:cNvPr id="355" name="Google Shape;355;p59"/>
          <p:cNvSpPr txBox="1"/>
          <p:nvPr/>
        </p:nvSpPr>
        <p:spPr>
          <a:xfrm>
            <a:off x="3206875" y="496450"/>
            <a:ext cx="1091400" cy="2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Click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Move</a:t>
            </a:r>
            <a:endParaRPr/>
          </a:p>
        </p:txBody>
      </p:sp>
      <p:pic>
        <p:nvPicPr>
          <p:cNvPr id="356" name="Google Shape;356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66950" y="1283150"/>
            <a:ext cx="5356898" cy="3172124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59"/>
          <p:cNvSpPr/>
          <p:nvPr/>
        </p:nvSpPr>
        <p:spPr>
          <a:xfrm rot="5402248">
            <a:off x="3293775" y="1405300"/>
            <a:ext cx="917700" cy="170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59"/>
          <p:cNvSpPr/>
          <p:nvPr/>
        </p:nvSpPr>
        <p:spPr>
          <a:xfrm rot="6957714">
            <a:off x="3476048" y="1535327"/>
            <a:ext cx="1236256" cy="170801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p59"/>
          <p:cNvSpPr txBox="1"/>
          <p:nvPr/>
        </p:nvSpPr>
        <p:spPr>
          <a:xfrm>
            <a:off x="3886825" y="496450"/>
            <a:ext cx="1091400" cy="2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Click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Rotate</a:t>
            </a:r>
            <a:endParaRPr/>
          </a:p>
        </p:txBody>
      </p:sp>
      <p:sp>
        <p:nvSpPr>
          <p:cNvPr id="360" name="Google Shape;360;p59"/>
          <p:cNvSpPr/>
          <p:nvPr/>
        </p:nvSpPr>
        <p:spPr>
          <a:xfrm rot="5402867">
            <a:off x="6766050" y="1328000"/>
            <a:ext cx="359700" cy="170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60"/>
          <p:cNvSpPr txBox="1"/>
          <p:nvPr>
            <p:ph idx="1" type="body"/>
          </p:nvPr>
        </p:nvSpPr>
        <p:spPr>
          <a:xfrm>
            <a:off x="457200" y="1371594"/>
            <a:ext cx="8001000" cy="320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•"/>
            </a:pPr>
            <a:r>
              <a:rPr lang="en" sz="2300"/>
              <a:t>After you’ve found most or all of your parts, we may need to rearrange their positions or orientation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•"/>
            </a:pPr>
            <a:r>
              <a:rPr lang="en" sz="2300"/>
              <a:t>You can move your parts around the grid by clicking “Move” on the left bar or typing “move” in the command bar </a:t>
            </a:r>
            <a:r>
              <a:rPr lang="en" sz="2300"/>
              <a:t>(You can also right click to rotate while part is selected and being moved)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•"/>
            </a:pPr>
            <a:r>
              <a:rPr lang="en" sz="2300"/>
              <a:t>You can rotate your parts by clicking “Rotate” on the left bar or typing “rotate” in the command bar </a:t>
            </a:r>
            <a:endParaRPr sz="2300"/>
          </a:p>
        </p:txBody>
      </p:sp>
      <p:sp>
        <p:nvSpPr>
          <p:cNvPr id="366" name="Google Shape;366;p60"/>
          <p:cNvSpPr txBox="1"/>
          <p:nvPr>
            <p:ph type="title"/>
          </p:nvPr>
        </p:nvSpPr>
        <p:spPr>
          <a:xfrm>
            <a:off x="457200" y="685800"/>
            <a:ext cx="8001000" cy="68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4: Rearranging Parts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61"/>
          <p:cNvSpPr txBox="1"/>
          <p:nvPr>
            <p:ph type="title"/>
          </p:nvPr>
        </p:nvSpPr>
        <p:spPr>
          <a:xfrm>
            <a:off x="201700" y="839600"/>
            <a:ext cx="3126600" cy="11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5: Setting Value of Parts</a:t>
            </a:r>
            <a:endParaRPr/>
          </a:p>
        </p:txBody>
      </p:sp>
      <p:sp>
        <p:nvSpPr>
          <p:cNvPr id="372" name="Google Shape;372;p61"/>
          <p:cNvSpPr txBox="1"/>
          <p:nvPr/>
        </p:nvSpPr>
        <p:spPr>
          <a:xfrm>
            <a:off x="5406300" y="529350"/>
            <a:ext cx="1806600" cy="2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 type “value”</a:t>
            </a:r>
            <a:endParaRPr/>
          </a:p>
        </p:txBody>
      </p:sp>
      <p:sp>
        <p:nvSpPr>
          <p:cNvPr id="373" name="Google Shape;373;p61"/>
          <p:cNvSpPr txBox="1"/>
          <p:nvPr/>
        </p:nvSpPr>
        <p:spPr>
          <a:xfrm>
            <a:off x="3309200" y="657250"/>
            <a:ext cx="1091400" cy="2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Click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Value</a:t>
            </a:r>
            <a:endParaRPr/>
          </a:p>
        </p:txBody>
      </p:sp>
      <p:pic>
        <p:nvPicPr>
          <p:cNvPr id="374" name="Google Shape;374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69225" y="1336003"/>
            <a:ext cx="4434998" cy="2624870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61"/>
          <p:cNvSpPr/>
          <p:nvPr/>
        </p:nvSpPr>
        <p:spPr>
          <a:xfrm rot="5402828">
            <a:off x="5944950" y="1145950"/>
            <a:ext cx="729300" cy="170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61"/>
          <p:cNvSpPr/>
          <p:nvPr/>
        </p:nvSpPr>
        <p:spPr>
          <a:xfrm rot="5402767">
            <a:off x="2969650" y="2082975"/>
            <a:ext cx="1863601" cy="170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p61"/>
          <p:cNvSpPr/>
          <p:nvPr/>
        </p:nvSpPr>
        <p:spPr>
          <a:xfrm rot="-5400000">
            <a:off x="5801025" y="3567145"/>
            <a:ext cx="1104600" cy="170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p61"/>
          <p:cNvSpPr txBox="1"/>
          <p:nvPr/>
        </p:nvSpPr>
        <p:spPr>
          <a:xfrm>
            <a:off x="5488875" y="4103950"/>
            <a:ext cx="1806600" cy="2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Set the amount and then click “ok”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62"/>
          <p:cNvSpPr txBox="1"/>
          <p:nvPr>
            <p:ph idx="1" type="body"/>
          </p:nvPr>
        </p:nvSpPr>
        <p:spPr>
          <a:xfrm>
            <a:off x="457200" y="1371594"/>
            <a:ext cx="8001000" cy="320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•"/>
            </a:pPr>
            <a:r>
              <a:rPr lang="en" sz="2300"/>
              <a:t>To understand the schematic as a whole and how it interacts with other parts, some parts may need values to them such as resistors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•"/>
            </a:pPr>
            <a:r>
              <a:rPr lang="en" sz="2300"/>
              <a:t>Click “Value” on the left bar or type “value” in the command bar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•"/>
            </a:pPr>
            <a:r>
              <a:rPr lang="en" sz="2300"/>
              <a:t>Left click on the part to add the value and type the amount</a:t>
            </a:r>
            <a:endParaRPr sz="2300"/>
          </a:p>
        </p:txBody>
      </p:sp>
      <p:sp>
        <p:nvSpPr>
          <p:cNvPr id="384" name="Google Shape;384;p62"/>
          <p:cNvSpPr txBox="1"/>
          <p:nvPr>
            <p:ph type="title"/>
          </p:nvPr>
        </p:nvSpPr>
        <p:spPr>
          <a:xfrm>
            <a:off x="457200" y="685800"/>
            <a:ext cx="8001000" cy="68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5: Setting Value of Parts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63"/>
          <p:cNvSpPr txBox="1"/>
          <p:nvPr>
            <p:ph type="title"/>
          </p:nvPr>
        </p:nvSpPr>
        <p:spPr>
          <a:xfrm>
            <a:off x="201700" y="839600"/>
            <a:ext cx="3126600" cy="11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6: Adding &amp; Deleting Nets</a:t>
            </a:r>
            <a:endParaRPr/>
          </a:p>
        </p:txBody>
      </p:sp>
      <p:sp>
        <p:nvSpPr>
          <p:cNvPr id="390" name="Google Shape;390;p63"/>
          <p:cNvSpPr txBox="1"/>
          <p:nvPr/>
        </p:nvSpPr>
        <p:spPr>
          <a:xfrm>
            <a:off x="5406300" y="529350"/>
            <a:ext cx="1806600" cy="2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 type “net”</a:t>
            </a:r>
            <a:endParaRPr/>
          </a:p>
        </p:txBody>
      </p:sp>
      <p:sp>
        <p:nvSpPr>
          <p:cNvPr id="391" name="Google Shape;391;p63"/>
          <p:cNvSpPr txBox="1"/>
          <p:nvPr/>
        </p:nvSpPr>
        <p:spPr>
          <a:xfrm>
            <a:off x="3180900" y="436250"/>
            <a:ext cx="1091400" cy="2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Click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</a:t>
            </a:r>
            <a:endParaRPr/>
          </a:p>
        </p:txBody>
      </p:sp>
      <p:pic>
        <p:nvPicPr>
          <p:cNvPr id="392" name="Google Shape;392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94075" y="1095600"/>
            <a:ext cx="5431039" cy="3193675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p63"/>
          <p:cNvSpPr/>
          <p:nvPr/>
        </p:nvSpPr>
        <p:spPr>
          <a:xfrm rot="5402695">
            <a:off x="2723675" y="1856450"/>
            <a:ext cx="1913101" cy="170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p63"/>
          <p:cNvSpPr/>
          <p:nvPr/>
        </p:nvSpPr>
        <p:spPr>
          <a:xfrm rot="5401963">
            <a:off x="6046950" y="1061725"/>
            <a:ext cx="525300" cy="170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p63"/>
          <p:cNvSpPr/>
          <p:nvPr/>
        </p:nvSpPr>
        <p:spPr>
          <a:xfrm rot="-3953032">
            <a:off x="6217515" y="3405540"/>
            <a:ext cx="2169671" cy="170822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p63"/>
          <p:cNvSpPr txBox="1"/>
          <p:nvPr/>
        </p:nvSpPr>
        <p:spPr>
          <a:xfrm>
            <a:off x="5791425" y="4390050"/>
            <a:ext cx="2230200" cy="2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Click on the circle and drag it to another pin to create a connection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64"/>
          <p:cNvSpPr txBox="1"/>
          <p:nvPr>
            <p:ph idx="1" type="body"/>
          </p:nvPr>
        </p:nvSpPr>
        <p:spPr>
          <a:xfrm>
            <a:off x="457200" y="1371594"/>
            <a:ext cx="8001000" cy="320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en" sz="2100"/>
              <a:t>To connect the parts, we need to add nets to them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en" sz="2100"/>
              <a:t>Click on “Net” on the left or type “net” in the command bar </a:t>
            </a:r>
            <a:endParaRPr sz="2100"/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en" sz="2100"/>
              <a:t>You can change the orientation of a net by right clicking it</a:t>
            </a:r>
            <a:endParaRPr sz="2100"/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en" sz="2100"/>
              <a:t>If you hover over a part’s pin, you should see a small circle</a:t>
            </a:r>
            <a:endParaRPr sz="2100"/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en" sz="2100"/>
              <a:t>Click on the circle and drag it to another part’s pin and then you should see the connection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en" sz="2100"/>
              <a:t>If you made a mistake, click on “Delete” on the left or type “delete” in the command bar and then left click on the net</a:t>
            </a:r>
            <a:endParaRPr sz="2100"/>
          </a:p>
        </p:txBody>
      </p:sp>
      <p:sp>
        <p:nvSpPr>
          <p:cNvPr id="402" name="Google Shape;402;p64"/>
          <p:cNvSpPr txBox="1"/>
          <p:nvPr>
            <p:ph type="title"/>
          </p:nvPr>
        </p:nvSpPr>
        <p:spPr>
          <a:xfrm>
            <a:off x="457200" y="685800"/>
            <a:ext cx="8001000" cy="68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6: Adding &amp; Deleting Nets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65"/>
          <p:cNvSpPr txBox="1"/>
          <p:nvPr>
            <p:ph type="title"/>
          </p:nvPr>
        </p:nvSpPr>
        <p:spPr>
          <a:xfrm>
            <a:off x="208400" y="820225"/>
            <a:ext cx="3126600" cy="11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Optional Step: Naming</a:t>
            </a:r>
            <a:endParaRPr/>
          </a:p>
        </p:txBody>
      </p:sp>
      <p:sp>
        <p:nvSpPr>
          <p:cNvPr id="408" name="Google Shape;408;p65"/>
          <p:cNvSpPr txBox="1"/>
          <p:nvPr/>
        </p:nvSpPr>
        <p:spPr>
          <a:xfrm>
            <a:off x="5392850" y="436250"/>
            <a:ext cx="2174700" cy="2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 type “name” in the command bar</a:t>
            </a:r>
            <a:endParaRPr/>
          </a:p>
        </p:txBody>
      </p:sp>
      <p:sp>
        <p:nvSpPr>
          <p:cNvPr id="409" name="Google Shape;409;p65"/>
          <p:cNvSpPr/>
          <p:nvPr/>
        </p:nvSpPr>
        <p:spPr>
          <a:xfrm rot="5402695">
            <a:off x="2723675" y="1856450"/>
            <a:ext cx="1913101" cy="170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" name="Google Shape;410;p65"/>
          <p:cNvSpPr txBox="1"/>
          <p:nvPr/>
        </p:nvSpPr>
        <p:spPr>
          <a:xfrm>
            <a:off x="5791425" y="4309475"/>
            <a:ext cx="2230200" cy="2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Then click on the net you want to name</a:t>
            </a:r>
            <a:endParaRPr/>
          </a:p>
        </p:txBody>
      </p:sp>
      <p:pic>
        <p:nvPicPr>
          <p:cNvPr id="411" name="Google Shape;411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56775" y="954498"/>
            <a:ext cx="5587226" cy="3305724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Google Shape;412;p65"/>
          <p:cNvSpPr/>
          <p:nvPr/>
        </p:nvSpPr>
        <p:spPr>
          <a:xfrm rot="-6412557">
            <a:off x="3233794" y="3752278"/>
            <a:ext cx="1192557" cy="209449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p65"/>
          <p:cNvSpPr txBox="1"/>
          <p:nvPr/>
        </p:nvSpPr>
        <p:spPr>
          <a:xfrm>
            <a:off x="3218150" y="4390050"/>
            <a:ext cx="2174700" cy="2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Click the name tool</a:t>
            </a:r>
            <a:endParaRPr/>
          </a:p>
        </p:txBody>
      </p:sp>
      <p:sp>
        <p:nvSpPr>
          <p:cNvPr id="414" name="Google Shape;414;p65"/>
          <p:cNvSpPr/>
          <p:nvPr/>
        </p:nvSpPr>
        <p:spPr>
          <a:xfrm rot="-5398692">
            <a:off x="6117950" y="3498200"/>
            <a:ext cx="1577100" cy="209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p65"/>
          <p:cNvSpPr txBox="1"/>
          <p:nvPr>
            <p:ph idx="1" type="subTitle"/>
          </p:nvPr>
        </p:nvSpPr>
        <p:spPr>
          <a:xfrm>
            <a:off x="436025" y="3278300"/>
            <a:ext cx="2529600" cy="6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Click the name tool, then click on the net you want to name, and type a descriptive name for the net.</a:t>
            </a:r>
            <a:endParaRPr sz="160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66"/>
          <p:cNvSpPr txBox="1"/>
          <p:nvPr>
            <p:ph type="title"/>
          </p:nvPr>
        </p:nvSpPr>
        <p:spPr>
          <a:xfrm>
            <a:off x="208400" y="820225"/>
            <a:ext cx="3126600" cy="11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Optional Step: Label Settings</a:t>
            </a:r>
            <a:endParaRPr/>
          </a:p>
        </p:txBody>
      </p:sp>
      <p:sp>
        <p:nvSpPr>
          <p:cNvPr id="421" name="Google Shape;421;p66"/>
          <p:cNvSpPr txBox="1"/>
          <p:nvPr/>
        </p:nvSpPr>
        <p:spPr>
          <a:xfrm>
            <a:off x="4721375" y="201225"/>
            <a:ext cx="2483700" cy="2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Make sure to set the label to trapezoid and size of 0.05</a:t>
            </a:r>
            <a:endParaRPr/>
          </a:p>
        </p:txBody>
      </p:sp>
      <p:sp>
        <p:nvSpPr>
          <p:cNvPr id="422" name="Google Shape;422;p66"/>
          <p:cNvSpPr txBox="1"/>
          <p:nvPr/>
        </p:nvSpPr>
        <p:spPr>
          <a:xfrm>
            <a:off x="3298725" y="4249025"/>
            <a:ext cx="2174700" cy="2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Click the Label tool</a:t>
            </a:r>
            <a:endParaRPr/>
          </a:p>
        </p:txBody>
      </p:sp>
      <p:sp>
        <p:nvSpPr>
          <p:cNvPr id="423" name="Google Shape;423;p66"/>
          <p:cNvSpPr txBox="1"/>
          <p:nvPr>
            <p:ph idx="1" type="subTitle"/>
          </p:nvPr>
        </p:nvSpPr>
        <p:spPr>
          <a:xfrm>
            <a:off x="436025" y="3211150"/>
            <a:ext cx="2529600" cy="6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Click the label tool and make sure to set the label to trapezoid and size of 0.05 under the dropdown menu as shown in the arrows.</a:t>
            </a:r>
            <a:endParaRPr sz="1600"/>
          </a:p>
        </p:txBody>
      </p:sp>
      <p:pic>
        <p:nvPicPr>
          <p:cNvPr id="424" name="Google Shape;424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56775" y="952975"/>
            <a:ext cx="5541725" cy="3237550"/>
          </a:xfrm>
          <a:prstGeom prst="rect">
            <a:avLst/>
          </a:prstGeom>
          <a:noFill/>
          <a:ln>
            <a:noFill/>
          </a:ln>
        </p:spPr>
      </p:pic>
      <p:sp>
        <p:nvSpPr>
          <p:cNvPr id="425" name="Google Shape;425;p66"/>
          <p:cNvSpPr/>
          <p:nvPr/>
        </p:nvSpPr>
        <p:spPr>
          <a:xfrm rot="-6171644">
            <a:off x="3346951" y="3583785"/>
            <a:ext cx="1308731" cy="209299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" name="Google Shape;426;p66"/>
          <p:cNvSpPr/>
          <p:nvPr/>
        </p:nvSpPr>
        <p:spPr>
          <a:xfrm rot="4005380">
            <a:off x="6341621" y="819258"/>
            <a:ext cx="400616" cy="15788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p66"/>
          <p:cNvSpPr/>
          <p:nvPr/>
        </p:nvSpPr>
        <p:spPr>
          <a:xfrm rot="6066752">
            <a:off x="4972971" y="912064"/>
            <a:ext cx="597707" cy="157975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67"/>
          <p:cNvSpPr txBox="1"/>
          <p:nvPr>
            <p:ph type="title"/>
          </p:nvPr>
        </p:nvSpPr>
        <p:spPr>
          <a:xfrm>
            <a:off x="208400" y="820225"/>
            <a:ext cx="3126600" cy="11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Optional Step: Label Settings</a:t>
            </a:r>
            <a:endParaRPr/>
          </a:p>
        </p:txBody>
      </p:sp>
      <p:sp>
        <p:nvSpPr>
          <p:cNvPr id="433" name="Google Shape;433;p67"/>
          <p:cNvSpPr txBox="1"/>
          <p:nvPr/>
        </p:nvSpPr>
        <p:spPr>
          <a:xfrm>
            <a:off x="4647500" y="107225"/>
            <a:ext cx="2577600" cy="2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Click on the net and line up the label at the end of the net using right click to rotate</a:t>
            </a:r>
            <a:endParaRPr/>
          </a:p>
        </p:txBody>
      </p:sp>
      <p:sp>
        <p:nvSpPr>
          <p:cNvPr id="434" name="Google Shape;434;p67"/>
          <p:cNvSpPr txBox="1"/>
          <p:nvPr/>
        </p:nvSpPr>
        <p:spPr>
          <a:xfrm>
            <a:off x="3298725" y="4249025"/>
            <a:ext cx="2174700" cy="2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Click the Label tool</a:t>
            </a:r>
            <a:endParaRPr/>
          </a:p>
        </p:txBody>
      </p:sp>
      <p:sp>
        <p:nvSpPr>
          <p:cNvPr id="435" name="Google Shape;435;p67"/>
          <p:cNvSpPr txBox="1"/>
          <p:nvPr>
            <p:ph idx="1" type="subTitle"/>
          </p:nvPr>
        </p:nvSpPr>
        <p:spPr>
          <a:xfrm>
            <a:off x="436025" y="3211150"/>
            <a:ext cx="2529600" cy="6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After adjusting the settings, click on the net and line up the label at the end of the net using right click to rotate.</a:t>
            </a:r>
            <a:endParaRPr sz="1600"/>
          </a:p>
        </p:txBody>
      </p:sp>
      <p:pic>
        <p:nvPicPr>
          <p:cNvPr id="436" name="Google Shape;436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70574" y="1023072"/>
            <a:ext cx="5526426" cy="3196454"/>
          </a:xfrm>
          <a:prstGeom prst="rect">
            <a:avLst/>
          </a:prstGeom>
          <a:noFill/>
          <a:ln>
            <a:noFill/>
          </a:ln>
        </p:spPr>
      </p:pic>
      <p:sp>
        <p:nvSpPr>
          <p:cNvPr id="437" name="Google Shape;437;p67"/>
          <p:cNvSpPr/>
          <p:nvPr/>
        </p:nvSpPr>
        <p:spPr>
          <a:xfrm rot="3674715">
            <a:off x="5403697" y="1679887"/>
            <a:ext cx="2177060" cy="209451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67"/>
          <p:cNvSpPr/>
          <p:nvPr/>
        </p:nvSpPr>
        <p:spPr>
          <a:xfrm rot="-6421012">
            <a:off x="3474329" y="3618136"/>
            <a:ext cx="1192196" cy="209537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 txBox="1"/>
          <p:nvPr>
            <p:ph idx="1" type="body"/>
          </p:nvPr>
        </p:nvSpPr>
        <p:spPr>
          <a:xfrm>
            <a:off x="457200" y="1371594"/>
            <a:ext cx="8001000" cy="320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en" sz="2100"/>
              <a:t>In certain scenarios, you may want to name where your net is leading up to and display it on the schematic</a:t>
            </a:r>
            <a:endParaRPr sz="2100"/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en" sz="2100"/>
              <a:t>The name tool must be clicked first and then the net you want to name</a:t>
            </a:r>
            <a:endParaRPr sz="2100"/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en" sz="2100"/>
              <a:t>Once a descriptive name is typed, we can use the label button on the toolbar to display the name</a:t>
            </a:r>
            <a:endParaRPr sz="2100"/>
          </a:p>
          <a:p>
            <a:pPr indent="-361950" lvl="2" marL="1371600" rtl="0" algn="l"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en" sz="2100"/>
              <a:t>Make sure the label setting is in trapezoidal label and size is set to 0.05</a:t>
            </a:r>
            <a:endParaRPr sz="2100"/>
          </a:p>
        </p:txBody>
      </p:sp>
      <p:sp>
        <p:nvSpPr>
          <p:cNvPr id="444" name="Google Shape;444;p68"/>
          <p:cNvSpPr txBox="1"/>
          <p:nvPr>
            <p:ph type="title"/>
          </p:nvPr>
        </p:nvSpPr>
        <p:spPr>
          <a:xfrm>
            <a:off x="457200" y="685800"/>
            <a:ext cx="8001000" cy="68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Optional Step: Name and Label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3"/>
          <p:cNvSpPr txBox="1"/>
          <p:nvPr>
            <p:ph type="title"/>
          </p:nvPr>
        </p:nvSpPr>
        <p:spPr>
          <a:xfrm>
            <a:off x="2599200" y="1617819"/>
            <a:ext cx="6057900" cy="681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Communication Systems</a:t>
            </a:r>
            <a:endParaRPr/>
          </a:p>
        </p:txBody>
      </p:sp>
      <p:sp>
        <p:nvSpPr>
          <p:cNvPr id="156" name="Google Shape;156;p33"/>
          <p:cNvSpPr txBox="1"/>
          <p:nvPr>
            <p:ph idx="1" type="body"/>
          </p:nvPr>
        </p:nvSpPr>
        <p:spPr>
          <a:xfrm>
            <a:off x="2599200" y="2573925"/>
            <a:ext cx="6642000" cy="6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</a:rPr>
              <a:t>How many are there again…?</a:t>
            </a:r>
            <a:endParaRPr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69"/>
          <p:cNvSpPr txBox="1"/>
          <p:nvPr>
            <p:ph type="title"/>
          </p:nvPr>
        </p:nvSpPr>
        <p:spPr>
          <a:xfrm>
            <a:off x="201700" y="839600"/>
            <a:ext cx="3126600" cy="11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7: Electrical Rules Check (ERC)</a:t>
            </a:r>
            <a:endParaRPr/>
          </a:p>
        </p:txBody>
      </p:sp>
      <p:sp>
        <p:nvSpPr>
          <p:cNvPr id="450" name="Google Shape;450;p69"/>
          <p:cNvSpPr txBox="1"/>
          <p:nvPr/>
        </p:nvSpPr>
        <p:spPr>
          <a:xfrm>
            <a:off x="5499350" y="630200"/>
            <a:ext cx="1806600" cy="2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 type “erc”</a:t>
            </a:r>
            <a:endParaRPr/>
          </a:p>
        </p:txBody>
      </p:sp>
      <p:sp>
        <p:nvSpPr>
          <p:cNvPr id="451" name="Google Shape;451;p69"/>
          <p:cNvSpPr txBox="1"/>
          <p:nvPr/>
        </p:nvSpPr>
        <p:spPr>
          <a:xfrm>
            <a:off x="3328300" y="195800"/>
            <a:ext cx="1091400" cy="2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Click the dropdown and then </a:t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ERC</a:t>
            </a:r>
            <a:endParaRPr sz="1200"/>
          </a:p>
        </p:txBody>
      </p:sp>
      <p:sp>
        <p:nvSpPr>
          <p:cNvPr id="452" name="Google Shape;452;p69"/>
          <p:cNvSpPr txBox="1"/>
          <p:nvPr/>
        </p:nvSpPr>
        <p:spPr>
          <a:xfrm>
            <a:off x="5791425" y="4390050"/>
            <a:ext cx="2230200" cy="2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Click on the centered box and then click the error or warning to fix it</a:t>
            </a:r>
            <a:endParaRPr/>
          </a:p>
        </p:txBody>
      </p:sp>
      <p:pic>
        <p:nvPicPr>
          <p:cNvPr id="453" name="Google Shape;453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93238" y="1100462"/>
            <a:ext cx="5432714" cy="3345987"/>
          </a:xfrm>
          <a:prstGeom prst="rect">
            <a:avLst/>
          </a:prstGeom>
          <a:noFill/>
          <a:ln>
            <a:noFill/>
          </a:ln>
        </p:spPr>
      </p:pic>
      <p:sp>
        <p:nvSpPr>
          <p:cNvPr id="454" name="Google Shape;454;p69"/>
          <p:cNvSpPr/>
          <p:nvPr/>
        </p:nvSpPr>
        <p:spPr>
          <a:xfrm rot="5402570">
            <a:off x="2183225" y="2529925"/>
            <a:ext cx="3210001" cy="170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" name="Google Shape;455;p69"/>
          <p:cNvSpPr/>
          <p:nvPr/>
        </p:nvSpPr>
        <p:spPr>
          <a:xfrm rot="5402430">
            <a:off x="6190400" y="1098375"/>
            <a:ext cx="424500" cy="170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p69"/>
          <p:cNvSpPr/>
          <p:nvPr/>
        </p:nvSpPr>
        <p:spPr>
          <a:xfrm rot="-7820142">
            <a:off x="5272888" y="4152777"/>
            <a:ext cx="772172" cy="170899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p69"/>
          <p:cNvSpPr txBox="1"/>
          <p:nvPr>
            <p:ph idx="1" type="subTitle"/>
          </p:nvPr>
        </p:nvSpPr>
        <p:spPr>
          <a:xfrm>
            <a:off x="565800" y="3740850"/>
            <a:ext cx="2529600" cy="6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there are errors or warnings.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70"/>
          <p:cNvSpPr txBox="1"/>
          <p:nvPr>
            <p:ph type="title"/>
          </p:nvPr>
        </p:nvSpPr>
        <p:spPr>
          <a:xfrm>
            <a:off x="201700" y="839600"/>
            <a:ext cx="3126600" cy="11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7: Electrical Rules Check (ERC)</a:t>
            </a:r>
            <a:endParaRPr/>
          </a:p>
        </p:txBody>
      </p:sp>
      <p:sp>
        <p:nvSpPr>
          <p:cNvPr id="463" name="Google Shape;463;p70"/>
          <p:cNvSpPr txBox="1"/>
          <p:nvPr/>
        </p:nvSpPr>
        <p:spPr>
          <a:xfrm>
            <a:off x="4131225" y="4180650"/>
            <a:ext cx="2230200" cy="2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there’s no warning or error, nothing should pop up and the bottom left corner should be like this</a:t>
            </a:r>
            <a:endParaRPr/>
          </a:p>
        </p:txBody>
      </p:sp>
      <p:sp>
        <p:nvSpPr>
          <p:cNvPr id="464" name="Google Shape;464;p70"/>
          <p:cNvSpPr txBox="1"/>
          <p:nvPr>
            <p:ph idx="1" type="subTitle"/>
          </p:nvPr>
        </p:nvSpPr>
        <p:spPr>
          <a:xfrm>
            <a:off x="565800" y="3740850"/>
            <a:ext cx="2529600" cy="6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there is no error or warning.</a:t>
            </a:r>
            <a:endParaRPr/>
          </a:p>
        </p:txBody>
      </p:sp>
      <p:pic>
        <p:nvPicPr>
          <p:cNvPr id="465" name="Google Shape;465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69475" y="795298"/>
            <a:ext cx="5534911" cy="3431824"/>
          </a:xfrm>
          <a:prstGeom prst="rect">
            <a:avLst/>
          </a:prstGeom>
          <a:noFill/>
          <a:ln>
            <a:noFill/>
          </a:ln>
        </p:spPr>
      </p:pic>
      <p:sp>
        <p:nvSpPr>
          <p:cNvPr id="466" name="Google Shape;466;p70"/>
          <p:cNvSpPr/>
          <p:nvPr/>
        </p:nvSpPr>
        <p:spPr>
          <a:xfrm rot="-7916164">
            <a:off x="3862874" y="4263438"/>
            <a:ext cx="424659" cy="170787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1"/>
          <p:cNvSpPr txBox="1"/>
          <p:nvPr>
            <p:ph idx="1" type="body"/>
          </p:nvPr>
        </p:nvSpPr>
        <p:spPr>
          <a:xfrm>
            <a:off x="457200" y="1371594"/>
            <a:ext cx="8001000" cy="320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en" sz="2100"/>
              <a:t>ERC is to ensure our schematic is good and all the connections are made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en" sz="2100"/>
              <a:t>Click on “ERC” on the left bar or type “erc” in the command bar</a:t>
            </a:r>
            <a:endParaRPr sz="2100"/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en" sz="2100"/>
              <a:t>If there are no warnings or errors, the bottom left corner should say so</a:t>
            </a:r>
            <a:endParaRPr sz="2100"/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en" sz="2100"/>
              <a:t>If there is a warning or error, an ERC error page will pop up</a:t>
            </a:r>
            <a:endParaRPr sz="2100"/>
          </a:p>
          <a:p>
            <a:pPr indent="-361950" lvl="2" marL="1371600" rtl="0" algn="l"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en" sz="2100"/>
              <a:t>Check the centered box and then click on the error or warning which will bring you to the site of the error</a:t>
            </a:r>
            <a:endParaRPr sz="2100"/>
          </a:p>
          <a:p>
            <a:pPr indent="-361950" lvl="2" marL="1371600" rtl="0" algn="l"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en" sz="2100"/>
              <a:t>Fix the issues and rerun ERC again</a:t>
            </a:r>
            <a:endParaRPr sz="2100"/>
          </a:p>
        </p:txBody>
      </p:sp>
      <p:sp>
        <p:nvSpPr>
          <p:cNvPr id="472" name="Google Shape;472;p71"/>
          <p:cNvSpPr txBox="1"/>
          <p:nvPr>
            <p:ph type="title"/>
          </p:nvPr>
        </p:nvSpPr>
        <p:spPr>
          <a:xfrm>
            <a:off x="457200" y="685800"/>
            <a:ext cx="8001000" cy="68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7: Electrical Rules Check (ERC)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72"/>
          <p:cNvSpPr txBox="1"/>
          <p:nvPr>
            <p:ph type="title"/>
          </p:nvPr>
        </p:nvSpPr>
        <p:spPr>
          <a:xfrm>
            <a:off x="2743200" y="1600200"/>
            <a:ext cx="5943600" cy="68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Lab!</a:t>
            </a:r>
            <a:endParaRPr/>
          </a:p>
        </p:txBody>
      </p:sp>
      <p:sp>
        <p:nvSpPr>
          <p:cNvPr id="478" name="Google Shape;478;p72"/>
          <p:cNvSpPr txBox="1"/>
          <p:nvPr>
            <p:ph idx="1" type="subTitle"/>
          </p:nvPr>
        </p:nvSpPr>
        <p:spPr>
          <a:xfrm>
            <a:off x="2743200" y="2286000"/>
            <a:ext cx="5943600" cy="68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Creating a Schematic</a:t>
            </a:r>
            <a:r>
              <a:rPr lang="en"/>
              <a:t> in EAGLE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4"/>
          <p:cNvSpPr txBox="1"/>
          <p:nvPr>
            <p:ph idx="1" type="body"/>
          </p:nvPr>
        </p:nvSpPr>
        <p:spPr>
          <a:xfrm>
            <a:off x="248163" y="1651800"/>
            <a:ext cx="4572000" cy="4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Serial</a:t>
            </a:r>
            <a:endParaRPr/>
          </a:p>
        </p:txBody>
      </p:sp>
      <p:sp>
        <p:nvSpPr>
          <p:cNvPr id="162" name="Google Shape;162;p34"/>
          <p:cNvSpPr txBox="1"/>
          <p:nvPr>
            <p:ph type="title"/>
          </p:nvPr>
        </p:nvSpPr>
        <p:spPr>
          <a:xfrm>
            <a:off x="840050" y="853350"/>
            <a:ext cx="9144000" cy="7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Serial vs Parallel Communication</a:t>
            </a:r>
            <a:endParaRPr/>
          </a:p>
        </p:txBody>
      </p:sp>
      <p:pic>
        <p:nvPicPr>
          <p:cNvPr id="163" name="Google Shape;16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45650" y="2571744"/>
            <a:ext cx="1521300" cy="208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0300" y="2505619"/>
            <a:ext cx="3647724" cy="76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34"/>
          <p:cNvSpPr txBox="1"/>
          <p:nvPr>
            <p:ph idx="1" type="body"/>
          </p:nvPr>
        </p:nvSpPr>
        <p:spPr>
          <a:xfrm>
            <a:off x="4888750" y="1651800"/>
            <a:ext cx="4572000" cy="4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Parallel</a:t>
            </a:r>
            <a:endParaRPr/>
          </a:p>
        </p:txBody>
      </p:sp>
      <p:sp>
        <p:nvSpPr>
          <p:cNvPr id="166" name="Google Shape;166;p34"/>
          <p:cNvSpPr txBox="1"/>
          <p:nvPr/>
        </p:nvSpPr>
        <p:spPr>
          <a:xfrm>
            <a:off x="667338" y="3322850"/>
            <a:ext cx="3793200" cy="157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Stream data one bit at a time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Example:  USB, SPI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34"/>
          <p:cNvSpPr txBox="1"/>
          <p:nvPr/>
        </p:nvSpPr>
        <p:spPr>
          <a:xfrm>
            <a:off x="6749000" y="2602075"/>
            <a:ext cx="2277000" cy="20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Many bits of data sent at the same time through different wires.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Example: PCI and DIMM (on computer motherboards)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5"/>
          <p:cNvSpPr txBox="1"/>
          <p:nvPr>
            <p:ph idx="1" type="body"/>
          </p:nvPr>
        </p:nvSpPr>
        <p:spPr>
          <a:xfrm>
            <a:off x="377525" y="1932000"/>
            <a:ext cx="4194600" cy="32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" sz="2600"/>
              <a:t>Square waves of known frequency (baud rate)</a:t>
            </a:r>
            <a:endParaRPr sz="2600"/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" sz="2600"/>
              <a:t>Edge used to synchronize data reading across communicating devices</a:t>
            </a:r>
            <a:endParaRPr sz="2600"/>
          </a:p>
        </p:txBody>
      </p:sp>
      <p:sp>
        <p:nvSpPr>
          <p:cNvPr id="173" name="Google Shape;173;p35"/>
          <p:cNvSpPr txBox="1"/>
          <p:nvPr>
            <p:ph type="title"/>
          </p:nvPr>
        </p:nvSpPr>
        <p:spPr>
          <a:xfrm>
            <a:off x="2980200" y="929225"/>
            <a:ext cx="3183600" cy="68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Clock Signals</a:t>
            </a:r>
            <a:endParaRPr/>
          </a:p>
        </p:txBody>
      </p:sp>
      <p:pic>
        <p:nvPicPr>
          <p:cNvPr id="174" name="Google Shape;17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25675" y="2428100"/>
            <a:ext cx="4379325" cy="1576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6"/>
          <p:cNvSpPr txBox="1"/>
          <p:nvPr>
            <p:ph idx="1" type="body"/>
          </p:nvPr>
        </p:nvSpPr>
        <p:spPr>
          <a:xfrm>
            <a:off x="457200" y="1234019"/>
            <a:ext cx="8001000" cy="320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Push-Pull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Lines are either driven low in the push phase or driven high in the pull phase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Usually used for single direction lines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Open Drain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Pin is floating (high impedance) until it is driven low. Can be pulled high externally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Used for communication with bidirectional communication on one line</a:t>
            </a:r>
            <a:endParaRPr/>
          </a:p>
        </p:txBody>
      </p:sp>
      <p:sp>
        <p:nvSpPr>
          <p:cNvPr id="180" name="Google Shape;180;p36"/>
          <p:cNvSpPr txBox="1"/>
          <p:nvPr>
            <p:ph type="title"/>
          </p:nvPr>
        </p:nvSpPr>
        <p:spPr>
          <a:xfrm>
            <a:off x="457200" y="611725"/>
            <a:ext cx="8001000" cy="68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Push-Pull vs Open-Drain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7"/>
          <p:cNvSpPr txBox="1"/>
          <p:nvPr>
            <p:ph idx="1" type="body"/>
          </p:nvPr>
        </p:nvSpPr>
        <p:spPr>
          <a:xfrm>
            <a:off x="428275" y="1822588"/>
            <a:ext cx="4090800" cy="28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Continuous bidirectional transfer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All devices share 3 Lines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Unique Slave Select </a:t>
            </a:r>
            <a:r>
              <a:rPr lang="en"/>
              <a:t> </a:t>
            </a:r>
            <a:r>
              <a:rPr lang="en"/>
              <a:t>line per device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Master controls CLK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37"/>
          <p:cNvSpPr txBox="1"/>
          <p:nvPr>
            <p:ph type="title"/>
          </p:nvPr>
        </p:nvSpPr>
        <p:spPr>
          <a:xfrm>
            <a:off x="0" y="995425"/>
            <a:ext cx="9144000" cy="11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SPI (Serial Peripheral Interface)</a:t>
            </a:r>
            <a:endParaRPr/>
          </a:p>
        </p:txBody>
      </p:sp>
      <p:pic>
        <p:nvPicPr>
          <p:cNvPr id="187" name="Google Shape;18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45375" y="2269925"/>
            <a:ext cx="3834200" cy="179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8"/>
          <p:cNvSpPr txBox="1"/>
          <p:nvPr>
            <p:ph idx="1" type="body"/>
          </p:nvPr>
        </p:nvSpPr>
        <p:spPr>
          <a:xfrm>
            <a:off x="70500" y="1693850"/>
            <a:ext cx="4501500" cy="29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" sz="2200"/>
              <a:t>Synchronous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" sz="2200"/>
              <a:t>Uses only two wires :</a:t>
            </a:r>
            <a:endParaRPr sz="2200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Font typeface="Arial"/>
              <a:buChar char="•"/>
            </a:pPr>
            <a:r>
              <a:rPr lang="en" sz="2200">
                <a:latin typeface="Arial"/>
                <a:ea typeface="Arial"/>
                <a:cs typeface="Arial"/>
                <a:sym typeface="Arial"/>
              </a:rPr>
              <a:t>SCL: Clock signal</a:t>
            </a:r>
            <a:endParaRPr sz="2200">
              <a:latin typeface="Arial"/>
              <a:ea typeface="Arial"/>
              <a:cs typeface="Arial"/>
              <a:sym typeface="Arial"/>
            </a:endParaRPr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Font typeface="Arial"/>
              <a:buChar char="•"/>
            </a:pPr>
            <a:r>
              <a:rPr lang="en" sz="2200">
                <a:latin typeface="Arial"/>
                <a:ea typeface="Arial"/>
                <a:cs typeface="Arial"/>
                <a:sym typeface="Arial"/>
              </a:rPr>
              <a:t>SDA: Data signal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" sz="2200"/>
              <a:t>Sends data in ‘frames’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" sz="2200"/>
              <a:t>Any device can claim master by controlling SCL</a:t>
            </a:r>
            <a:endParaRPr sz="2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</p:txBody>
      </p:sp>
      <p:sp>
        <p:nvSpPr>
          <p:cNvPr id="193" name="Google Shape;193;p38"/>
          <p:cNvSpPr txBox="1"/>
          <p:nvPr>
            <p:ph type="title"/>
          </p:nvPr>
        </p:nvSpPr>
        <p:spPr>
          <a:xfrm>
            <a:off x="1062325" y="919900"/>
            <a:ext cx="8001000" cy="68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I2C (Inter-Integrated Circuit)</a:t>
            </a:r>
            <a:endParaRPr/>
          </a:p>
        </p:txBody>
      </p:sp>
      <p:pic>
        <p:nvPicPr>
          <p:cNvPr id="194" name="Google Shape;19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3575" y="1827775"/>
            <a:ext cx="4279600" cy="209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73575" y="3924771"/>
            <a:ext cx="4279600" cy="10799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RoboJackets B&amp;W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RoboJackets B&amp;W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